
<file path=[Content_Types].xml><?xml version="1.0" encoding="utf-8"?>
<Types xmlns="http://schemas.openxmlformats.org/package/2006/content-types">
  <Default Extension="jpg" ContentType="image/jp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notesSlides/notesSlide11.xml" ContentType="application/vnd.openxmlformats-officedocument.presentationml.notesSlide+xml"/>
  <Override PartName="/ppt/charts/chart12.xml" ContentType="application/vnd.openxmlformats-officedocument.drawingml.chart+xml"/>
  <Override PartName="/ppt/notesSlides/notesSlide12.xml" ContentType="application/vnd.openxmlformats-officedocument.presentationml.notesSlide+xml"/>
  <Override PartName="/ppt/charts/chart13.xml" ContentType="application/vnd.openxmlformats-officedocument.drawingml.chart+xml"/>
  <Override PartName="/ppt/notesSlides/notesSlide13.xml" ContentType="application/vnd.openxmlformats-officedocument.presentationml.notesSlide+xml"/>
  <Override PartName="/ppt/charts/chart14.xml" ContentType="application/vnd.openxmlformats-officedocument.drawingml.chart+xml"/>
  <Override PartName="/ppt/notesSlides/notesSlide14.xml" ContentType="application/vnd.openxmlformats-officedocument.presentationml.notesSlide+xml"/>
  <Override PartName="/ppt/charts/chart15.xml" ContentType="application/vnd.openxmlformats-officedocument.drawingml.chart+xml"/>
  <Override PartName="/ppt/notesSlides/notesSlide15.xml" ContentType="application/vnd.openxmlformats-officedocument.presentationml.notesSlide+xml"/>
  <Override PartName="/ppt/charts/chart16.xml" ContentType="application/vnd.openxmlformats-officedocument.drawingml.chart+xml"/>
  <Override PartName="/ppt/notesSlides/notesSlide16.xml" ContentType="application/vnd.openxmlformats-officedocument.presentationml.notesSlide+xml"/>
  <Override PartName="/ppt/charts/chart17.xml" ContentType="application/vnd.openxmlformats-officedocument.drawingml.chart+xml"/>
  <Override PartName="/ppt/notesSlides/notesSlide17.xml" ContentType="application/vnd.openxmlformats-officedocument.presentationml.notesSlide+xml"/>
  <Override PartName="/ppt/charts/chart18.xml" ContentType="application/vnd.openxmlformats-officedocument.drawingml.chart+xml"/>
  <Override PartName="/ppt/notesSlides/notesSlide18.xml" ContentType="application/vnd.openxmlformats-officedocument.presentationml.notesSlide+xml"/>
  <Override PartName="/ppt/charts/chart19.xml" ContentType="application/vnd.openxmlformats-officedocument.drawingml.chart+xml"/>
  <Override PartName="/ppt/notesSlides/notesSlide19.xml" ContentType="application/vnd.openxmlformats-officedocument.presentationml.notesSlide+xml"/>
  <Override PartName="/ppt/charts/chart20.xml" ContentType="application/vnd.openxmlformats-officedocument.drawingml.chart+xml"/>
  <Override PartName="/ppt/notesSlides/notesSlide20.xml" ContentType="application/vnd.openxmlformats-officedocument.presentationml.notesSlide+xml"/>
  <Override PartName="/ppt/charts/chart21.xml" ContentType="application/vnd.openxmlformats-officedocument.drawingml.chart+xml"/>
  <Override PartName="/ppt/notesSlides/notesSlide21.xml" ContentType="application/vnd.openxmlformats-officedocument.presentationml.notesSlide+xml"/>
  <Override PartName="/ppt/charts/chart22.xml" ContentType="application/vnd.openxmlformats-officedocument.drawingml.chart+xml"/>
  <Override PartName="/ppt/notesSlides/notesSlide22.xml" ContentType="application/vnd.openxmlformats-officedocument.presentationml.notesSlide+xml"/>
  <Override PartName="/ppt/charts/chart23.xml" ContentType="application/vnd.openxmlformats-officedocument.drawingml.chart+xml"/>
  <Override PartName="/ppt/notesSlides/notesSlide23.xml" ContentType="application/vnd.openxmlformats-officedocument.presentationml.notesSlide+xml"/>
  <Override PartName="/ppt/charts/chart24.xml" ContentType="application/vnd.openxmlformats-officedocument.drawingml.chart+xml"/>
  <Override PartName="/ppt/notesSlides/notesSlide24.xml" ContentType="application/vnd.openxmlformats-officedocument.presentationml.notesSlide+xml"/>
  <Override PartName="/ppt/charts/chart25.xml" ContentType="application/vnd.openxmlformats-officedocument.drawingml.chart+xml"/>
  <Override PartName="/ppt/notesSlides/notesSlide25.xml" ContentType="application/vnd.openxmlformats-officedocument.presentationml.notesSlide+xml"/>
  <Override PartName="/ppt/charts/chart26.xml" ContentType="application/vnd.openxmlformats-officedocument.drawingml.chart+xml"/>
  <Override PartName="/ppt/notesSlides/notesSlide26.xml" ContentType="application/vnd.openxmlformats-officedocument.presentationml.notesSlide+xml"/>
  <Override PartName="/ppt/charts/chart27.xml" ContentType="application/vnd.openxmlformats-officedocument.drawingml.chart+xml"/>
  <Override PartName="/ppt/notesSlides/notesSlide27.xml" ContentType="application/vnd.openxmlformats-officedocument.presentationml.notesSlide+xml"/>
  <Override PartName="/ppt/charts/chart28.xml" ContentType="application/vnd.openxmlformats-officedocument.drawingml.chart+xml"/>
  <Override PartName="/ppt/notesSlides/notesSlide28.xml" ContentType="application/vnd.openxmlformats-officedocument.presentationml.notesSlide+xml"/>
  <Override PartName="/ppt/charts/chart2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32"/>
  </p:notesMasterIdLst>
  <p:sldIdLst>
    <p:sldId id="256"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eneral" id="{965E1CAA-C687-A851-FA9F-49BC11D24DB7}">
          <p14:sldIdLst>
            <p14:sldId id="256"/>
          </p14:sldIdLst>
        </p14:section>
        <p14:section name="Understanding your results | Agree-Disagree" id="{9986688F-E32A-B0BB-B78A-0921CB742305}">
          <p14:sldIdLst/>
        </p14:section>
        <p14:section name="Agree-Disagree" id="{3CA14654-32CE-BBCB-8EF1-1E23BC2E6977}">
          <p14:sldIdLst>
            <p14:sldId id="261"/>
            <p14:sldId id="262"/>
            <p14:sldId id="263"/>
          </p14:sldIdLst>
        </p14:section>
        <p14:section name="Yes-No" id="{B55CBEE1-6A8C-C031-BBA0-FB4DA616036F}">
          <p14:sldIdLst>
            <p14:sldId id="264"/>
          </p14:sldIdLst>
        </p14:section>
        <p14:section name="Multi-choice" id="{B4603112-BA58-7F4F-5248-E79DC305B14F}">
          <p14:sldIdLst>
            <p14:sldId id="265"/>
            <p14:sldId id="266"/>
            <p14:sldId id="267"/>
            <p14:sldId id="268"/>
            <p14:sldId id="269"/>
            <p14:sldId id="270"/>
            <p14:sldId id="271"/>
            <p14:sldId id="272"/>
            <p14:sldId id="273"/>
            <p14:sldId id="274"/>
            <p14:sldId id="275"/>
            <p14:sldId id="276"/>
            <p14:sldId id="277"/>
            <p14:sldId id="278"/>
            <p14:sldId id="279"/>
            <p14:sldId id="280"/>
            <p14:sldId id="281"/>
          </p14:sldIdLst>
        </p14:section>
        <p14:section name="Matrix Questions" id="{CA29505A-0084-8C8E-AA2E-37E464CDE7BB}">
          <p14:sldIdLst>
            <p14:sldId id="282"/>
          </p14:sldIdLst>
        </p14:section>
        <p14:section name="Demographic Averages" id="{B9271C8E-B726-9EE7-5084-A7B25A9F37E3}">
          <p14:sldIdLst>
            <p14:sldId id="283"/>
            <p14:sldId id="284"/>
            <p14:sldId id="285"/>
            <p14:sldId id="286"/>
            <p14:sldId id="287"/>
          </p14:sldIdLst>
        </p14:section>
        <p14:section name="Learn more" id="{C86FC2CC-5AF6-256C-A217-67FE43FCDCBC}">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0"/>
  </p:normalViewPr>
  <p:slideViewPr>
    <p:cSldViewPr snapToGrid="0" snapToObjects="1">
      <p:cViewPr varScale="1">
        <p:scale>
          <a:sx n="114" d="100"/>
          <a:sy n="114" d="100"/>
        </p:scale>
        <p:origin x="43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Emergency Management Otago - Community Resilience Survey</c:v>
                </c:pt>
              </c:strCache>
            </c:strRef>
          </c:tx>
          <c:spPr>
            <a:solidFill>
              <a:srgbClr val="BECE00"/>
            </a:solidFill>
            <a:effectLst/>
          </c:spPr>
          <c:invertIfNegative val="0"/>
          <c:dPt>
            <c:idx val="0"/>
            <c:invertIfNegative val="0"/>
            <c:bubble3D val="0"/>
            <c:extLst>
              <c:ext xmlns:c16="http://schemas.microsoft.com/office/drawing/2014/chart" uri="{C3380CC4-5D6E-409C-BE32-E72D297353CC}">
                <c16:uniqueId val="{00000001-10B9-4FE6-840C-F1819AF11A33}"/>
              </c:ext>
            </c:extLst>
          </c:dPt>
          <c:dPt>
            <c:idx val="1"/>
            <c:invertIfNegative val="0"/>
            <c:bubble3D val="0"/>
            <c:spPr>
              <a:solidFill>
                <a:srgbClr val="D5D200"/>
              </a:solidFill>
              <a:effectLst/>
            </c:spPr>
            <c:extLst>
              <c:ext xmlns:c16="http://schemas.microsoft.com/office/drawing/2014/chart" uri="{C3380CC4-5D6E-409C-BE32-E72D297353CC}">
                <c16:uniqueId val="{00000003-10B9-4FE6-840C-F1819AF11A33}"/>
              </c:ext>
            </c:extLst>
          </c:dPt>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Hazard Awareness</c:v>
                </c:pt>
                <c:pt idx="1">
                  <c:v>Emergency Preparedness</c:v>
                </c:pt>
              </c:strCache>
            </c:strRef>
          </c:cat>
          <c:val>
            <c:numRef>
              <c:f>Sheet1!$B$2:$B$3</c:f>
              <c:numCache>
                <c:formatCode>General</c:formatCode>
                <c:ptCount val="2"/>
                <c:pt idx="0">
                  <c:v>0.74</c:v>
                </c:pt>
                <c:pt idx="1">
                  <c:v>0.72</c:v>
                </c:pt>
              </c:numCache>
            </c:numRef>
          </c:val>
          <c:extLst>
            <c:ext xmlns:c16="http://schemas.microsoft.com/office/drawing/2014/chart" uri="{C3380CC4-5D6E-409C-BE32-E72D297353CC}">
              <c16:uniqueId val="{00000004-10B9-4FE6-840C-F1819AF11A33}"/>
            </c:ext>
          </c:extLst>
        </c:ser>
        <c:dLbls>
          <c:showLegendKey val="0"/>
          <c:showVal val="1"/>
          <c:showCatName val="0"/>
          <c:showSerName val="0"/>
          <c:showPercent val="0"/>
          <c:showBubbleSize val="0"/>
        </c:dLbls>
        <c:gapWidth val="13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If there was a major emergency, such as a flood or earthquake, how would you expect to receive emergency information?</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Emergency Mobile Alert</c:v>
                </c:pt>
                <c:pt idx="1">
                  <c:v>Radio</c:v>
                </c:pt>
                <c:pt idx="2">
                  <c:v>Text message</c:v>
                </c:pt>
                <c:pt idx="3">
                  <c:v>Social media</c:v>
                </c:pt>
                <c:pt idx="4">
                  <c:v>Emergency Services</c:v>
                </c:pt>
                <c:pt idx="5">
                  <c:v>Friends and family</c:v>
                </c:pt>
                <c:pt idx="6">
                  <c:v>Websites</c:v>
                </c:pt>
                <c:pt idx="7">
                  <c:v>TV</c:v>
                </c:pt>
                <c:pt idx="8">
                  <c:v>Otago Gets Ready</c:v>
                </c:pt>
                <c:pt idx="9">
                  <c:v>Phone call</c:v>
                </c:pt>
                <c:pt idx="10">
                  <c:v>Antenno App</c:v>
                </c:pt>
                <c:pt idx="11">
                  <c:v>Other (Please specify)</c:v>
                </c:pt>
              </c:strCache>
            </c:strRef>
          </c:cat>
          <c:val>
            <c:numRef>
              <c:f>Sheet1!$B$2:$B$13</c:f>
              <c:numCache>
                <c:formatCode>General</c:formatCode>
                <c:ptCount val="12"/>
                <c:pt idx="0">
                  <c:v>0.86041578277471364</c:v>
                </c:pt>
                <c:pt idx="1">
                  <c:v>0.70683071701315237</c:v>
                </c:pt>
                <c:pt idx="2">
                  <c:v>0.5528213831141281</c:v>
                </c:pt>
                <c:pt idx="3">
                  <c:v>0.52057700466694956</c:v>
                </c:pt>
                <c:pt idx="4">
                  <c:v>0.40008485362749258</c:v>
                </c:pt>
                <c:pt idx="5">
                  <c:v>0.3457785320322444</c:v>
                </c:pt>
                <c:pt idx="6">
                  <c:v>0.33347475604582094</c:v>
                </c:pt>
                <c:pt idx="7">
                  <c:v>0.32159524819686042</c:v>
                </c:pt>
                <c:pt idx="8">
                  <c:v>0.21595248196860417</c:v>
                </c:pt>
                <c:pt idx="9">
                  <c:v>0.16037335596096733</c:v>
                </c:pt>
                <c:pt idx="10">
                  <c:v>5.8973271107339839E-2</c:v>
                </c:pt>
                <c:pt idx="11">
                  <c:v>2.7153160797624098E-2</c:v>
                </c:pt>
              </c:numCache>
            </c:numRef>
          </c:val>
          <c:extLst>
            <c:ext xmlns:c16="http://schemas.microsoft.com/office/drawing/2014/chart" uri="{C3380CC4-5D6E-409C-BE32-E72D297353CC}">
              <c16:uniqueId val="{00000000-AB68-4E99-AEB6-F3E64B347ED9}"/>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If you had to evacuate from your home, where would you go?</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Community Emergency Hub (e.g. Halls, Churches, Community centres)</c:v>
                </c:pt>
                <c:pt idx="1">
                  <c:v>Relatives/Friends</c:v>
                </c:pt>
                <c:pt idx="2">
                  <c:v>Neighbours</c:v>
                </c:pt>
                <c:pt idx="3">
                  <c:v>Just stay home</c:v>
                </c:pt>
                <c:pt idx="4">
                  <c:v>Other (Please specify)</c:v>
                </c:pt>
                <c:pt idx="5">
                  <c:v>Marae</c:v>
                </c:pt>
              </c:strCache>
            </c:strRef>
          </c:cat>
          <c:val>
            <c:numRef>
              <c:f>Sheet1!$B$2:$B$7</c:f>
              <c:numCache>
                <c:formatCode>General</c:formatCode>
                <c:ptCount val="6"/>
                <c:pt idx="0">
                  <c:v>0.63852354688162916</c:v>
                </c:pt>
                <c:pt idx="1">
                  <c:v>0.56809503606279166</c:v>
                </c:pt>
                <c:pt idx="2">
                  <c:v>0.20916419176919812</c:v>
                </c:pt>
                <c:pt idx="3">
                  <c:v>0.14891811624946966</c:v>
                </c:pt>
                <c:pt idx="4">
                  <c:v>9.2490453966907082E-2</c:v>
                </c:pt>
                <c:pt idx="5">
                  <c:v>2.7577428935086974E-2</c:v>
                </c:pt>
              </c:numCache>
            </c:numRef>
          </c:val>
          <c:extLst>
            <c:ext xmlns:c16="http://schemas.microsoft.com/office/drawing/2014/chart" uri="{C3380CC4-5D6E-409C-BE32-E72D297353CC}">
              <c16:uniqueId val="{00000000-4E05-4A7D-953C-6888A4FDB2EB}"/>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I have a good understanding of how some of these hazards might become more frequent and intense due to climate change</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Unsure</c:v>
                </c:pt>
                <c:pt idx="2">
                  <c:v>No</c:v>
                </c:pt>
              </c:strCache>
            </c:strRef>
          </c:cat>
          <c:val>
            <c:numRef>
              <c:f>Sheet1!$B$2:$B$4</c:f>
              <c:numCache>
                <c:formatCode>General</c:formatCode>
                <c:ptCount val="3"/>
                <c:pt idx="0">
                  <c:v>0.85023334747560453</c:v>
                </c:pt>
                <c:pt idx="1">
                  <c:v>0.11327959270258804</c:v>
                </c:pt>
                <c:pt idx="2">
                  <c:v>3.6487059821807381E-2</c:v>
                </c:pt>
              </c:numCache>
            </c:numRef>
          </c:val>
          <c:extLst>
            <c:ext xmlns:c16="http://schemas.microsoft.com/office/drawing/2014/chart" uri="{C3380CC4-5D6E-409C-BE32-E72D297353CC}">
              <c16:uniqueId val="{00000000-E337-4E75-B6BD-2AD5B876FB73}"/>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Thinking about your household emergency plan, which of the following have you included?</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An alternative means of cooking</c:v>
                </c:pt>
                <c:pt idx="1">
                  <c:v>A specific meeting place</c:v>
                </c:pt>
                <c:pt idx="2">
                  <c:v>An evacuation plan</c:v>
                </c:pt>
                <c:pt idx="3">
                  <c:v>Emergency contacts</c:v>
                </c:pt>
                <c:pt idx="4">
                  <c:v>Location of our community emergency hub (e.g. Halls, Churches, Community Centres)</c:v>
                </c:pt>
                <c:pt idx="5">
                  <c:v>Where we will go if we have to leave home</c:v>
                </c:pt>
                <c:pt idx="6">
                  <c:v>Locating emergency supplies</c:v>
                </c:pt>
                <c:pt idx="7">
                  <c:v>Staying in my home/where I am</c:v>
                </c:pt>
                <c:pt idx="8">
                  <c:v>Tuning in to an emergency radio station</c:v>
                </c:pt>
                <c:pt idx="9">
                  <c:v>Planning for your pets</c:v>
                </c:pt>
                <c:pt idx="10">
                  <c:v>Having grab and go bags prepared</c:v>
                </c:pt>
                <c:pt idx="11">
                  <c:v>Planning for any special requirements you might have</c:v>
                </c:pt>
                <c:pt idx="12">
                  <c:v>A plan for my children</c:v>
                </c:pt>
                <c:pt idx="13">
                  <c:v>Our tsunami evacuation zone</c:v>
                </c:pt>
                <c:pt idx="14">
                  <c:v>Other (Please specify)</c:v>
                </c:pt>
              </c:strCache>
            </c:strRef>
          </c:cat>
          <c:val>
            <c:numRef>
              <c:f>Sheet1!$B$2:$B$16</c:f>
              <c:numCache>
                <c:formatCode>General</c:formatCode>
                <c:ptCount val="15"/>
                <c:pt idx="0">
                  <c:v>0.77520435967302448</c:v>
                </c:pt>
                <c:pt idx="1">
                  <c:v>0.68801089918256131</c:v>
                </c:pt>
                <c:pt idx="2">
                  <c:v>0.63079019073569487</c:v>
                </c:pt>
                <c:pt idx="3">
                  <c:v>0.6267029972752044</c:v>
                </c:pt>
                <c:pt idx="4">
                  <c:v>0.53133514986376018</c:v>
                </c:pt>
                <c:pt idx="5">
                  <c:v>0.51771117166212532</c:v>
                </c:pt>
                <c:pt idx="6">
                  <c:v>0.51362397820163486</c:v>
                </c:pt>
                <c:pt idx="7">
                  <c:v>0.48637602179836514</c:v>
                </c:pt>
                <c:pt idx="8">
                  <c:v>0.46185286103542234</c:v>
                </c:pt>
                <c:pt idx="9">
                  <c:v>0.37057220708446864</c:v>
                </c:pt>
                <c:pt idx="10">
                  <c:v>0.36239782016348776</c:v>
                </c:pt>
                <c:pt idx="11">
                  <c:v>0.28746594005449594</c:v>
                </c:pt>
                <c:pt idx="12">
                  <c:v>0.26158038147138962</c:v>
                </c:pt>
                <c:pt idx="13">
                  <c:v>0.18528610354223432</c:v>
                </c:pt>
                <c:pt idx="14">
                  <c:v>2.8610354223433242E-2</c:v>
                </c:pt>
              </c:numCache>
            </c:numRef>
          </c:val>
          <c:extLst>
            <c:ext xmlns:c16="http://schemas.microsoft.com/office/drawing/2014/chart" uri="{C3380CC4-5D6E-409C-BE32-E72D297353CC}">
              <c16:uniqueId val="{00000000-9C61-4FF8-B46A-73D01CE95C86}"/>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What do you remember about the information ?</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If it's Long or Strong, Get Gone</c:v>
                </c:pt>
                <c:pt idx="1">
                  <c:v>Drop, Cover and Hold</c:v>
                </c:pt>
                <c:pt idx="2">
                  <c:v>Emergency Mobile Alert nationwide test</c:v>
                </c:pt>
                <c:pt idx="3">
                  <c:v>How to prepare for an emergency</c:v>
                </c:pt>
                <c:pt idx="4">
                  <c:v>Shakeout</c:v>
                </c:pt>
                <c:pt idx="5">
                  <c:v>Other (Please specify)</c:v>
                </c:pt>
              </c:strCache>
            </c:strRef>
          </c:cat>
          <c:val>
            <c:numRef>
              <c:f>Sheet1!$B$2:$B$7</c:f>
              <c:numCache>
                <c:formatCode>General</c:formatCode>
                <c:ptCount val="6"/>
                <c:pt idx="0">
                  <c:v>0.6424021838034577</c:v>
                </c:pt>
                <c:pt idx="1">
                  <c:v>0.47952684258416745</c:v>
                </c:pt>
                <c:pt idx="2">
                  <c:v>0.47497725204731572</c:v>
                </c:pt>
                <c:pt idx="3">
                  <c:v>0.45859872611464969</c:v>
                </c:pt>
                <c:pt idx="4">
                  <c:v>0.17743403093721566</c:v>
                </c:pt>
                <c:pt idx="5">
                  <c:v>5.0955414012738856E-2</c:v>
                </c:pt>
              </c:numCache>
            </c:numRef>
          </c:val>
          <c:extLst>
            <c:ext xmlns:c16="http://schemas.microsoft.com/office/drawing/2014/chart" uri="{C3380CC4-5D6E-409C-BE32-E72D297353CC}">
              <c16:uniqueId val="{00000000-E473-41EB-9250-286C535EFF82}"/>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What do you think are the main hazards in Otago that could affect you and your family?</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Earthquake</c:v>
                </c:pt>
                <c:pt idx="1">
                  <c:v>Infrastructure failure (e.g. water/power/roading)</c:v>
                </c:pt>
                <c:pt idx="2">
                  <c:v>Flooding</c:v>
                </c:pt>
                <c:pt idx="3">
                  <c:v>Pandemic/Outbreak of Disease</c:v>
                </c:pt>
                <c:pt idx="4">
                  <c:v>Snow/Ice</c:v>
                </c:pt>
                <c:pt idx="5">
                  <c:v>Storm/Cyclone</c:v>
                </c:pt>
                <c:pt idx="6">
                  <c:v>Wildfire</c:v>
                </c:pt>
                <c:pt idx="7">
                  <c:v>Tsunami</c:v>
                </c:pt>
                <c:pt idx="8">
                  <c:v>Terrorist attack</c:v>
                </c:pt>
                <c:pt idx="9">
                  <c:v>Other (Please specify)</c:v>
                </c:pt>
              </c:strCache>
            </c:strRef>
          </c:cat>
          <c:val>
            <c:numRef>
              <c:f>Sheet1!$B$2:$B$11</c:f>
              <c:numCache>
                <c:formatCode>General</c:formatCode>
                <c:ptCount val="10"/>
                <c:pt idx="0">
                  <c:v>0.91344929995757318</c:v>
                </c:pt>
                <c:pt idx="1">
                  <c:v>0.82689859991514636</c:v>
                </c:pt>
                <c:pt idx="2">
                  <c:v>0.78192617734408143</c:v>
                </c:pt>
                <c:pt idx="3">
                  <c:v>0.67585914297836236</c:v>
                </c:pt>
                <c:pt idx="4">
                  <c:v>0.63173525668222319</c:v>
                </c:pt>
                <c:pt idx="5">
                  <c:v>0.57530759439966062</c:v>
                </c:pt>
                <c:pt idx="6">
                  <c:v>0.5031820110309716</c:v>
                </c:pt>
                <c:pt idx="7">
                  <c:v>0.37887144675434875</c:v>
                </c:pt>
                <c:pt idx="8">
                  <c:v>0.15613067458633856</c:v>
                </c:pt>
                <c:pt idx="9">
                  <c:v>3.6487059821807381E-2</c:v>
                </c:pt>
              </c:numCache>
            </c:numRef>
          </c:val>
          <c:extLst>
            <c:ext xmlns:c16="http://schemas.microsoft.com/office/drawing/2014/chart" uri="{C3380CC4-5D6E-409C-BE32-E72D297353CC}">
              <c16:uniqueId val="{00000000-FD09-4542-AB07-CE9342C4E372}"/>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What is the main reason why you do not have an household emergency plan?</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I haven’t thought about it</c:v>
                </c:pt>
                <c:pt idx="1">
                  <c:v>I live alone or only with one other person</c:v>
                </c:pt>
                <c:pt idx="2">
                  <c:v>I wouldn’t know what to put in it</c:v>
                </c:pt>
                <c:pt idx="3">
                  <c:v>Other (Please specify)</c:v>
                </c:pt>
                <c:pt idx="4">
                  <c:v>I don’t have time to prepare one</c:v>
                </c:pt>
                <c:pt idx="5">
                  <c:v>I live with flatmates</c:v>
                </c:pt>
                <c:pt idx="6">
                  <c:v>Someone else will be there to help</c:v>
                </c:pt>
                <c:pt idx="7">
                  <c:v>I don’t think a disaster will strike my area</c:v>
                </c:pt>
              </c:strCache>
            </c:strRef>
          </c:cat>
          <c:val>
            <c:numRef>
              <c:f>Sheet1!$B$2:$B$9</c:f>
              <c:numCache>
                <c:formatCode>General</c:formatCode>
                <c:ptCount val="8"/>
                <c:pt idx="0">
                  <c:v>0.34421182266009853</c:v>
                </c:pt>
                <c:pt idx="1">
                  <c:v>0.19766009852216748</c:v>
                </c:pt>
                <c:pt idx="2">
                  <c:v>0.18965517241379309</c:v>
                </c:pt>
                <c:pt idx="3">
                  <c:v>0.14100985221674878</c:v>
                </c:pt>
                <c:pt idx="4">
                  <c:v>7.2660098522167482E-2</c:v>
                </c:pt>
                <c:pt idx="5">
                  <c:v>2.647783251231527E-2</c:v>
                </c:pt>
                <c:pt idx="6">
                  <c:v>1.4778325123152709E-2</c:v>
                </c:pt>
                <c:pt idx="7">
                  <c:v>1.3546798029556651E-2</c:v>
                </c:pt>
              </c:numCache>
            </c:numRef>
          </c:val>
          <c:extLst>
            <c:ext xmlns:c16="http://schemas.microsoft.com/office/drawing/2014/chart" uri="{C3380CC4-5D6E-409C-BE32-E72D297353CC}">
              <c16:uniqueId val="{00000000-C969-4761-9C64-7B014AAA2EC3}"/>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What prompted you to take these actions to be prepared?</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I want to be prepared</c:v>
                </c:pt>
                <c:pt idx="1">
                  <c:v>Earthquake(s) in Christchurch/Kaikoura</c:v>
                </c:pt>
                <c:pt idx="2">
                  <c:v>Other disasters that occurred in New Zealand</c:v>
                </c:pt>
                <c:pt idx="3">
                  <c:v>Pandemic/COVID-19</c:v>
                </c:pt>
                <c:pt idx="4">
                  <c:v>Information from work/training at work</c:v>
                </c:pt>
                <c:pt idx="5">
                  <c:v>News/article in the media</c:v>
                </c:pt>
                <c:pt idx="6">
                  <c:v>Other disaster(s) that occurred overseas</c:v>
                </c:pt>
                <c:pt idx="7">
                  <c:v>Friends or family</c:v>
                </c:pt>
                <c:pt idx="8">
                  <c:v>Cyclone Gabrielle</c:v>
                </c:pt>
                <c:pt idx="9">
                  <c:v>Other (Please specify)</c:v>
                </c:pt>
                <c:pt idx="10">
                  <c:v>Advertising</c:v>
                </c:pt>
                <c:pt idx="11">
                  <c:v>I looked at the ORC hazards portal</c:v>
                </c:pt>
                <c:pt idx="12">
                  <c:v>Tsunami warnings</c:v>
                </c:pt>
              </c:strCache>
            </c:strRef>
          </c:cat>
          <c:val>
            <c:numRef>
              <c:f>Sheet1!$B$2:$B$14</c:f>
              <c:numCache>
                <c:formatCode>General</c:formatCode>
                <c:ptCount val="13"/>
                <c:pt idx="0">
                  <c:v>0.57403478998727198</c:v>
                </c:pt>
                <c:pt idx="1">
                  <c:v>0.52906236741620705</c:v>
                </c:pt>
                <c:pt idx="2">
                  <c:v>0.34111158252015272</c:v>
                </c:pt>
                <c:pt idx="3">
                  <c:v>0.32456512515910058</c:v>
                </c:pt>
                <c:pt idx="4">
                  <c:v>0.24098430207891389</c:v>
                </c:pt>
                <c:pt idx="5">
                  <c:v>0.21977089520577003</c:v>
                </c:pt>
                <c:pt idx="6">
                  <c:v>0.16843445057276199</c:v>
                </c:pt>
                <c:pt idx="7">
                  <c:v>0.15103945693678406</c:v>
                </c:pt>
                <c:pt idx="8">
                  <c:v>0.10818837505303351</c:v>
                </c:pt>
                <c:pt idx="9">
                  <c:v>9.2066185829444203E-2</c:v>
                </c:pt>
                <c:pt idx="10">
                  <c:v>8.4853627492575301E-2</c:v>
                </c:pt>
                <c:pt idx="11">
                  <c:v>6.3640220619431476E-2</c:v>
                </c:pt>
                <c:pt idx="12">
                  <c:v>4.4548154433602036E-2</c:v>
                </c:pt>
              </c:numCache>
            </c:numRef>
          </c:val>
          <c:extLst>
            <c:ext xmlns:c16="http://schemas.microsoft.com/office/drawing/2014/chart" uri="{C3380CC4-5D6E-409C-BE32-E72D297353CC}">
              <c16:uniqueId val="{00000000-8A0D-4082-B6A4-CDA839AA4907}"/>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What two things could you do in the next 12 months to help your household be more prepared for a disaster?</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Have a get away bag prepared</c:v>
                </c:pt>
                <c:pt idx="1">
                  <c:v>Store water</c:v>
                </c:pt>
                <c:pt idx="2">
                  <c:v>Create a household emergency plan</c:v>
                </c:pt>
                <c:pt idx="3">
                  <c:v>Have alternative means of electricity</c:v>
                </c:pt>
                <c:pt idx="4">
                  <c:v>Have a radio</c:v>
                </c:pt>
                <c:pt idx="5">
                  <c:v>Seek out information on actions to take in an emergency</c:v>
                </c:pt>
                <c:pt idx="6">
                  <c:v>Ensure we have pet supplies</c:v>
                </c:pt>
                <c:pt idx="7">
                  <c:v>There is nothing more I could do</c:v>
                </c:pt>
                <c:pt idx="8">
                  <c:v>Find out where the hazards are in my area</c:v>
                </c:pt>
                <c:pt idx="9">
                  <c:v>Know where to find our emergency items</c:v>
                </c:pt>
                <c:pt idx="10">
                  <c:v>Have a first aid kit</c:v>
                </c:pt>
                <c:pt idx="11">
                  <c:v>Have batteries</c:v>
                </c:pt>
                <c:pt idx="12">
                  <c:v>Have a torch or other lighting</c:v>
                </c:pt>
              </c:strCache>
            </c:strRef>
          </c:cat>
          <c:val>
            <c:numRef>
              <c:f>Sheet1!$B$2:$B$14</c:f>
              <c:numCache>
                <c:formatCode>General</c:formatCode>
                <c:ptCount val="13"/>
                <c:pt idx="0">
                  <c:v>0.44463300806109463</c:v>
                </c:pt>
                <c:pt idx="1">
                  <c:v>0.37717437420449723</c:v>
                </c:pt>
                <c:pt idx="2">
                  <c:v>0.27916843445057277</c:v>
                </c:pt>
                <c:pt idx="3">
                  <c:v>0.15231226134917267</c:v>
                </c:pt>
                <c:pt idx="4">
                  <c:v>0.1247348324140857</c:v>
                </c:pt>
                <c:pt idx="5">
                  <c:v>0.12006788290199406</c:v>
                </c:pt>
                <c:pt idx="6">
                  <c:v>0.10055154857870174</c:v>
                </c:pt>
                <c:pt idx="7">
                  <c:v>6.8307170131523126E-2</c:v>
                </c:pt>
                <c:pt idx="8">
                  <c:v>4.8790835808230799E-2</c:v>
                </c:pt>
                <c:pt idx="9">
                  <c:v>4.7518031395842174E-2</c:v>
                </c:pt>
                <c:pt idx="10">
                  <c:v>3.5638523546881629E-2</c:v>
                </c:pt>
                <c:pt idx="11">
                  <c:v>3.309291472210437E-2</c:v>
                </c:pt>
                <c:pt idx="12">
                  <c:v>1.7819261773440814E-2</c:v>
                </c:pt>
              </c:numCache>
            </c:numRef>
          </c:val>
          <c:extLst>
            <c:ext xmlns:c16="http://schemas.microsoft.com/office/drawing/2014/chart" uri="{C3380CC4-5D6E-409C-BE32-E72D297353CC}">
              <c16:uniqueId val="{00000000-978B-45F9-B3D9-46FD0CEA8FD1}"/>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What would encourage you to develop a household emergency plan?</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This survey has encouraged me</c:v>
                </c:pt>
                <c:pt idx="1">
                  <c:v>Information on how to make one/reminders</c:v>
                </c:pt>
                <c:pt idx="2">
                  <c:v>If my family situation changed</c:v>
                </c:pt>
                <c:pt idx="3">
                  <c:v>Nothing – just go as we are</c:v>
                </c:pt>
                <c:pt idx="4">
                  <c:v>If an emergency actually occurs</c:v>
                </c:pt>
                <c:pt idx="5">
                  <c:v>Other (Please specify)</c:v>
                </c:pt>
              </c:strCache>
            </c:strRef>
          </c:cat>
          <c:val>
            <c:numRef>
              <c:f>Sheet1!$B$2:$B$7</c:f>
              <c:numCache>
                <c:formatCode>General</c:formatCode>
                <c:ptCount val="6"/>
                <c:pt idx="0">
                  <c:v>0.44184615384615383</c:v>
                </c:pt>
                <c:pt idx="1">
                  <c:v>0.34953846153846152</c:v>
                </c:pt>
                <c:pt idx="2">
                  <c:v>7.3230769230769224E-2</c:v>
                </c:pt>
                <c:pt idx="3">
                  <c:v>6.0307692307692305E-2</c:v>
                </c:pt>
                <c:pt idx="4">
                  <c:v>4.8000000000000001E-2</c:v>
                </c:pt>
                <c:pt idx="5">
                  <c:v>2.7076923076923078E-2</c:v>
                </c:pt>
              </c:numCache>
            </c:numRef>
          </c:val>
          <c:extLst>
            <c:ext xmlns:c16="http://schemas.microsoft.com/office/drawing/2014/chart" uri="{C3380CC4-5D6E-409C-BE32-E72D297353CC}">
              <c16:uniqueId val="{00000000-AA12-4DB2-9CA8-F6D70C6740F1}"/>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Emergency Preparedness</c:v>
                </c:pt>
              </c:strCache>
            </c:strRef>
          </c:tx>
          <c:spPr>
            <a:solidFill>
              <a:srgbClr val="46B40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Being prepared for an emergency event is important to me</c:v>
                </c:pt>
              </c:strCache>
            </c:strRef>
          </c:cat>
          <c:val>
            <c:numRef>
              <c:f>Sheet1!$B$2:$B$2</c:f>
              <c:numCache>
                <c:formatCode>General</c:formatCode>
                <c:ptCount val="1"/>
                <c:pt idx="0">
                  <c:v>0.85</c:v>
                </c:pt>
              </c:numCache>
            </c:numRef>
          </c:val>
          <c:extLst>
            <c:ext xmlns:c16="http://schemas.microsoft.com/office/drawing/2014/chart" uri="{C3380CC4-5D6E-409C-BE32-E72D297353CC}">
              <c16:uniqueId val="{00000000-D850-41AD-9207-348E9A021595}"/>
            </c:ext>
          </c:extLst>
        </c:ser>
        <c:dLbls>
          <c:showLegendKey val="0"/>
          <c:showVal val="1"/>
          <c:showCatName val="0"/>
          <c:showSerName val="0"/>
          <c:showPercent val="0"/>
          <c:showBubbleSize val="0"/>
        </c:dLbls>
        <c:gapWidth val="150"/>
        <c:axId val="2094734554"/>
        <c:axId val="2094734552"/>
      </c:barChart>
      <c:catAx>
        <c:axId val="2094734554"/>
        <c:scaling>
          <c:orientation val="maxMin"/>
        </c:scaling>
        <c:delete val="1"/>
        <c:axPos val="l"/>
        <c:numFmt formatCode="General" sourceLinked="1"/>
        <c:majorTickMark val="out"/>
        <c:minorTickMark val="none"/>
        <c:tickLblPos val="nextTo"/>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Where did you see, hear, or read the information?</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TV</c:v>
                </c:pt>
                <c:pt idx="1">
                  <c:v>Emergency Management Otago Facebook page</c:v>
                </c:pt>
                <c:pt idx="2">
                  <c:v>Your local council website</c:v>
                </c:pt>
                <c:pt idx="3">
                  <c:v>Get Ready Website</c:v>
                </c:pt>
                <c:pt idx="4">
                  <c:v>Emergency Management Otago website</c:v>
                </c:pt>
                <c:pt idx="5">
                  <c:v>Workplace</c:v>
                </c:pt>
                <c:pt idx="6">
                  <c:v>Newspaper or magazine</c:v>
                </c:pt>
                <c:pt idx="7">
                  <c:v>Word of mouth</c:v>
                </c:pt>
                <c:pt idx="8">
                  <c:v>Radio</c:v>
                </c:pt>
                <c:pt idx="9">
                  <c:v>Online - non-social media</c:v>
                </c:pt>
                <c:pt idx="10">
                  <c:v>Other (Please specify)</c:v>
                </c:pt>
                <c:pt idx="11">
                  <c:v>Flyers/pamphlets</c:v>
                </c:pt>
                <c:pt idx="12">
                  <c:v>Otago Regional Council Website</c:v>
                </c:pt>
                <c:pt idx="13">
                  <c:v>Outdoor posters (on bus shelters or in the street)</c:v>
                </c:pt>
                <c:pt idx="14">
                  <c:v>School</c:v>
                </c:pt>
              </c:strCache>
            </c:strRef>
          </c:cat>
          <c:val>
            <c:numRef>
              <c:f>Sheet1!$B$2:$B$16</c:f>
              <c:numCache>
                <c:formatCode>General</c:formatCode>
                <c:ptCount val="15"/>
                <c:pt idx="0">
                  <c:v>0.30937215650591449</c:v>
                </c:pt>
                <c:pt idx="1">
                  <c:v>0.28753412192902639</c:v>
                </c:pt>
                <c:pt idx="2">
                  <c:v>0.20746132848043677</c:v>
                </c:pt>
                <c:pt idx="3">
                  <c:v>0.20746132848043677</c:v>
                </c:pt>
                <c:pt idx="4">
                  <c:v>0.20018198362147407</c:v>
                </c:pt>
                <c:pt idx="5">
                  <c:v>0.19381255686988172</c:v>
                </c:pt>
                <c:pt idx="6">
                  <c:v>0.17288444040036396</c:v>
                </c:pt>
                <c:pt idx="7">
                  <c:v>0.14831665150136489</c:v>
                </c:pt>
                <c:pt idx="8">
                  <c:v>0.14376706096451319</c:v>
                </c:pt>
                <c:pt idx="9">
                  <c:v>0.13284804367606914</c:v>
                </c:pt>
                <c:pt idx="10">
                  <c:v>0.12374886260236578</c:v>
                </c:pt>
                <c:pt idx="11">
                  <c:v>0.10828025477707007</c:v>
                </c:pt>
                <c:pt idx="12">
                  <c:v>0.10282074613284804</c:v>
                </c:pt>
                <c:pt idx="13">
                  <c:v>2.5477707006369428E-2</c:v>
                </c:pt>
                <c:pt idx="14">
                  <c:v>1.7288444040036398E-2</c:v>
                </c:pt>
              </c:numCache>
            </c:numRef>
          </c:val>
          <c:extLst>
            <c:ext xmlns:c16="http://schemas.microsoft.com/office/drawing/2014/chart" uri="{C3380CC4-5D6E-409C-BE32-E72D297353CC}">
              <c16:uniqueId val="{00000000-C7B9-4013-B935-F02FFE69270E}"/>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Which of the following actions have you taken to prepare yourself or your household for an emergency?</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I have a torch or other lighting</c:v>
                </c:pt>
                <c:pt idx="1">
                  <c:v>I have a first aid kit and essential medicines</c:v>
                </c:pt>
                <c:pt idx="2">
                  <c:v>I have non-perishable food stored</c:v>
                </c:pt>
                <c:pt idx="3">
                  <c:v>I have stored water</c:v>
                </c:pt>
                <c:pt idx="4">
                  <c:v>I know where to find information to help me</c:v>
                </c:pt>
                <c:pt idx="5">
                  <c:v>I have a radio and spare batteries</c:v>
                </c:pt>
                <c:pt idx="6">
                  <c:v>Checked/updated our emergency supplies</c:v>
                </c:pt>
                <c:pt idx="7">
                  <c:v>We have included pets in our preparedness planning</c:v>
                </c:pt>
                <c:pt idx="8">
                  <c:v>I have an alternative means of electricity</c:v>
                </c:pt>
                <c:pt idx="9">
                  <c:v>I have a grab bag ready</c:v>
                </c:pt>
              </c:strCache>
            </c:strRef>
          </c:cat>
          <c:val>
            <c:numRef>
              <c:f>Sheet1!$B$2:$B$11</c:f>
              <c:numCache>
                <c:formatCode>General</c:formatCode>
                <c:ptCount val="10"/>
                <c:pt idx="0">
                  <c:v>0.90581247348324145</c:v>
                </c:pt>
                <c:pt idx="1">
                  <c:v>0.84005091217649552</c:v>
                </c:pt>
                <c:pt idx="2">
                  <c:v>0.83283835383962668</c:v>
                </c:pt>
                <c:pt idx="3">
                  <c:v>0.6024607551972847</c:v>
                </c:pt>
                <c:pt idx="4">
                  <c:v>0.52397114976665249</c:v>
                </c:pt>
                <c:pt idx="5">
                  <c:v>0.48027153160797625</c:v>
                </c:pt>
                <c:pt idx="6">
                  <c:v>0.36996181586762833</c:v>
                </c:pt>
                <c:pt idx="7">
                  <c:v>0.32032244378447178</c:v>
                </c:pt>
                <c:pt idx="8">
                  <c:v>0.30717013152312261</c:v>
                </c:pt>
                <c:pt idx="9">
                  <c:v>0.2117098005939754</c:v>
                </c:pt>
              </c:numCache>
            </c:numRef>
          </c:val>
          <c:extLst>
            <c:ext xmlns:c16="http://schemas.microsoft.com/office/drawing/2014/chart" uri="{C3380CC4-5D6E-409C-BE32-E72D297353CC}">
              <c16:uniqueId val="{00000000-E893-4A43-824B-A69176D0C23E}"/>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Which online media platforms do you view for emergency information?</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Emergency Management Otago Facebook page</c:v>
                </c:pt>
                <c:pt idx="1">
                  <c:v>Emergency Management Otago website</c:v>
                </c:pt>
                <c:pt idx="2">
                  <c:v>N/A</c:v>
                </c:pt>
                <c:pt idx="3">
                  <c:v>Other (Please specify)</c:v>
                </c:pt>
                <c:pt idx="4">
                  <c:v>Instagram</c:v>
                </c:pt>
                <c:pt idx="5">
                  <c:v>YouTube</c:v>
                </c:pt>
                <c:pt idx="6">
                  <c:v>X (Twitter)</c:v>
                </c:pt>
                <c:pt idx="7">
                  <c:v>TikTok</c:v>
                </c:pt>
                <c:pt idx="8">
                  <c:v>LinkedIn</c:v>
                </c:pt>
              </c:strCache>
            </c:strRef>
          </c:cat>
          <c:val>
            <c:numRef>
              <c:f>Sheet1!$B$2:$B$10</c:f>
              <c:numCache>
                <c:formatCode>General</c:formatCode>
                <c:ptCount val="9"/>
                <c:pt idx="0">
                  <c:v>0.49257530759439966</c:v>
                </c:pt>
                <c:pt idx="1">
                  <c:v>0.40305473058973273</c:v>
                </c:pt>
                <c:pt idx="2">
                  <c:v>0.22061943148069579</c:v>
                </c:pt>
                <c:pt idx="3">
                  <c:v>0.13491726771319473</c:v>
                </c:pt>
                <c:pt idx="4">
                  <c:v>8.6974968179889686E-2</c:v>
                </c:pt>
                <c:pt idx="5">
                  <c:v>4.4123886296139163E-2</c:v>
                </c:pt>
                <c:pt idx="6">
                  <c:v>3.8184132371658887E-2</c:v>
                </c:pt>
                <c:pt idx="7">
                  <c:v>2.2910479422995334E-2</c:v>
                </c:pt>
                <c:pt idx="8">
                  <c:v>1.3152312261349173E-2</c:v>
                </c:pt>
              </c:numCache>
            </c:numRef>
          </c:val>
          <c:extLst>
            <c:ext xmlns:c16="http://schemas.microsoft.com/office/drawing/2014/chart" uri="{C3380CC4-5D6E-409C-BE32-E72D297353CC}">
              <c16:uniqueId val="{00000000-5D48-445B-814B-206632E66459}"/>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Which radio stations do you listen to for emergency information?</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Radio New Zealand</c:v>
                </c:pt>
                <c:pt idx="1">
                  <c:v>More FM</c:v>
                </c:pt>
                <c:pt idx="2">
                  <c:v>National Radio</c:v>
                </c:pt>
                <c:pt idx="3">
                  <c:v>N/A</c:v>
                </c:pt>
                <c:pt idx="4">
                  <c:v>Newstalk ZB</c:v>
                </c:pt>
                <c:pt idx="5">
                  <c:v>The Breeze</c:v>
                </c:pt>
                <c:pt idx="6">
                  <c:v>Classic Hits</c:v>
                </c:pt>
                <c:pt idx="7">
                  <c:v>The Rock</c:v>
                </c:pt>
                <c:pt idx="8">
                  <c:v>Brian FM</c:v>
                </c:pt>
                <c:pt idx="9">
                  <c:v>ZM</c:v>
                </c:pt>
                <c:pt idx="10">
                  <c:v>The Sound</c:v>
                </c:pt>
                <c:pt idx="11">
                  <c:v>Otago Access Radio</c:v>
                </c:pt>
                <c:pt idx="12">
                  <c:v>Coast</c:v>
                </c:pt>
                <c:pt idx="13">
                  <c:v>Radio Hauraki</c:v>
                </c:pt>
              </c:strCache>
            </c:strRef>
          </c:cat>
          <c:val>
            <c:numRef>
              <c:f>Sheet1!$B$2:$B$15</c:f>
              <c:numCache>
                <c:formatCode>General</c:formatCode>
                <c:ptCount val="14"/>
                <c:pt idx="0">
                  <c:v>0.27747136190072125</c:v>
                </c:pt>
                <c:pt idx="1">
                  <c:v>0.24098430207891389</c:v>
                </c:pt>
                <c:pt idx="2">
                  <c:v>0.21934662706830718</c:v>
                </c:pt>
                <c:pt idx="3">
                  <c:v>0.19898175647008909</c:v>
                </c:pt>
                <c:pt idx="4">
                  <c:v>0.15061518879932118</c:v>
                </c:pt>
                <c:pt idx="5">
                  <c:v>0.12091641917691981</c:v>
                </c:pt>
                <c:pt idx="6">
                  <c:v>0.10649130250318201</c:v>
                </c:pt>
                <c:pt idx="7">
                  <c:v>8.1035214255409424E-2</c:v>
                </c:pt>
                <c:pt idx="8">
                  <c:v>6.6610097581671621E-2</c:v>
                </c:pt>
                <c:pt idx="9">
                  <c:v>6.4064488756894356E-2</c:v>
                </c:pt>
                <c:pt idx="10">
                  <c:v>5.6851930420025454E-2</c:v>
                </c:pt>
                <c:pt idx="11">
                  <c:v>4.9639372083156552E-2</c:v>
                </c:pt>
                <c:pt idx="12">
                  <c:v>3.903266864658464E-2</c:v>
                </c:pt>
                <c:pt idx="13">
                  <c:v>3.0547305897327112E-2</c:v>
                </c:pt>
              </c:numCache>
            </c:numRef>
          </c:val>
          <c:extLst>
            <c:ext xmlns:c16="http://schemas.microsoft.com/office/drawing/2014/chart" uri="{C3380CC4-5D6E-409C-BE32-E72D297353CC}">
              <c16:uniqueId val="{00000000-2378-4C2F-B37D-517E3DFA4AD1}"/>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How would you rate the following in relation to the information you looked for or accessed</c:v>
                </c:pt>
              </c:strCache>
            </c:strRef>
          </c:tx>
          <c:spPr>
            <a:solidFill>
              <a:srgbClr val="81C100"/>
            </a:solidFill>
            <a:effectLst/>
          </c:spPr>
          <c:invertIfNegative val="0"/>
          <c:dPt>
            <c:idx val="0"/>
            <c:invertIfNegative val="0"/>
            <c:bubble3D val="0"/>
            <c:extLst>
              <c:ext xmlns:c16="http://schemas.microsoft.com/office/drawing/2014/chart" uri="{C3380CC4-5D6E-409C-BE32-E72D297353CC}">
                <c16:uniqueId val="{00000001-53E2-495F-AAE6-CC0603FE6F21}"/>
              </c:ext>
            </c:extLst>
          </c:dPt>
          <c:dPt>
            <c:idx val="1"/>
            <c:invertIfNegative val="0"/>
            <c:bubble3D val="0"/>
            <c:spPr>
              <a:solidFill>
                <a:srgbClr val="9EC700"/>
              </a:solidFill>
              <a:effectLst/>
            </c:spPr>
            <c:extLst>
              <c:ext xmlns:c16="http://schemas.microsoft.com/office/drawing/2014/chart" uri="{C3380CC4-5D6E-409C-BE32-E72D297353CC}">
                <c16:uniqueId val="{00000003-53E2-495F-AAE6-CC0603FE6F21}"/>
              </c:ext>
            </c:extLst>
          </c:dPt>
          <c:dPt>
            <c:idx val="2"/>
            <c:invertIfNegative val="0"/>
            <c:bubble3D val="0"/>
            <c:spPr>
              <a:solidFill>
                <a:srgbClr val="C0CE00"/>
              </a:solidFill>
              <a:effectLst/>
            </c:spPr>
            <c:extLst>
              <c:ext xmlns:c16="http://schemas.microsoft.com/office/drawing/2014/chart" uri="{C3380CC4-5D6E-409C-BE32-E72D297353CC}">
                <c16:uniqueId val="{00000005-53E2-495F-AAE6-CC0603FE6F21}"/>
              </c:ext>
            </c:extLst>
          </c:dPt>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The information was easy to understand</c:v>
                </c:pt>
                <c:pt idx="1">
                  <c:v>The information was useful</c:v>
                </c:pt>
                <c:pt idx="2">
                  <c:v>The information was easy to find</c:v>
                </c:pt>
              </c:strCache>
            </c:strRef>
          </c:cat>
          <c:val>
            <c:numRef>
              <c:f>Sheet1!$B$2:$B$4</c:f>
              <c:numCache>
                <c:formatCode>General</c:formatCode>
                <c:ptCount val="3"/>
                <c:pt idx="0">
                  <c:v>0.8</c:v>
                </c:pt>
                <c:pt idx="1">
                  <c:v>0.77</c:v>
                </c:pt>
                <c:pt idx="2">
                  <c:v>0.74</c:v>
                </c:pt>
              </c:numCache>
            </c:numRef>
          </c:val>
          <c:extLst>
            <c:ext xmlns:c16="http://schemas.microsoft.com/office/drawing/2014/chart" uri="{C3380CC4-5D6E-409C-BE32-E72D297353CC}">
              <c16:uniqueId val="{00000006-53E2-495F-AAE6-CC0603FE6F21}"/>
            </c:ext>
          </c:extLst>
        </c:ser>
        <c:dLbls>
          <c:showLegendKey val="0"/>
          <c:showVal val="1"/>
          <c:showCatName val="0"/>
          <c:showSerName val="0"/>
          <c:showPercent val="0"/>
          <c:showBubbleSize val="0"/>
        </c:dLbls>
        <c:gapWidth val="1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Demographic Averages</c:v>
                </c:pt>
              </c:strCache>
            </c:strRef>
          </c:tx>
          <c:spPr>
            <a:solidFill>
              <a:srgbClr val="EDB900"/>
            </a:solidFill>
            <a:effectLst/>
          </c:spPr>
          <c:invertIfNegative val="0"/>
          <c:dPt>
            <c:idx val="0"/>
            <c:invertIfNegative val="0"/>
            <c:bubble3D val="0"/>
            <c:extLst>
              <c:ext xmlns:c16="http://schemas.microsoft.com/office/drawing/2014/chart" uri="{C3380CC4-5D6E-409C-BE32-E72D297353CC}">
                <c16:uniqueId val="{00000001-5205-49DA-8EC3-A8C5DD06F281}"/>
              </c:ext>
            </c:extLst>
          </c:dPt>
          <c:dPt>
            <c:idx val="1"/>
            <c:invertIfNegative val="0"/>
            <c:bubble3D val="0"/>
            <c:spPr>
              <a:solidFill>
                <a:srgbClr val="EDBB00"/>
              </a:solidFill>
              <a:effectLst/>
            </c:spPr>
            <c:extLst>
              <c:ext xmlns:c16="http://schemas.microsoft.com/office/drawing/2014/chart" uri="{C3380CC4-5D6E-409C-BE32-E72D297353CC}">
                <c16:uniqueId val="{00000003-5205-49DA-8EC3-A8C5DD06F281}"/>
              </c:ext>
            </c:extLst>
          </c:dPt>
          <c:dPt>
            <c:idx val="2"/>
            <c:invertIfNegative val="0"/>
            <c:bubble3D val="0"/>
            <c:spPr>
              <a:solidFill>
                <a:srgbClr val="EBD000"/>
              </a:solidFill>
              <a:effectLst/>
            </c:spPr>
            <c:extLst>
              <c:ext xmlns:c16="http://schemas.microsoft.com/office/drawing/2014/chart" uri="{C3380CC4-5D6E-409C-BE32-E72D297353CC}">
                <c16:uniqueId val="{00000005-5205-49DA-8EC3-A8C5DD06F281}"/>
              </c:ext>
            </c:extLst>
          </c:dPt>
          <c:dPt>
            <c:idx val="3"/>
            <c:invertIfNegative val="0"/>
            <c:bubble3D val="0"/>
            <c:spPr>
              <a:solidFill>
                <a:srgbClr val="EBD200"/>
              </a:solidFill>
              <a:effectLst/>
            </c:spPr>
            <c:extLst>
              <c:ext xmlns:c16="http://schemas.microsoft.com/office/drawing/2014/chart" uri="{C3380CC4-5D6E-409C-BE32-E72D297353CC}">
                <c16:uniqueId val="{00000007-5205-49DA-8EC3-A8C5DD06F281}"/>
              </c:ext>
            </c:extLst>
          </c:dPt>
          <c:dPt>
            <c:idx val="4"/>
            <c:invertIfNegative val="0"/>
            <c:bubble3D val="0"/>
            <c:spPr>
              <a:solidFill>
                <a:srgbClr val="C0CE00"/>
              </a:solidFill>
              <a:effectLst/>
            </c:spPr>
            <c:extLst>
              <c:ext xmlns:c16="http://schemas.microsoft.com/office/drawing/2014/chart" uri="{C3380CC4-5D6E-409C-BE32-E72D297353CC}">
                <c16:uniqueId val="{00000009-5205-49DA-8EC3-A8C5DD06F281}"/>
              </c:ext>
            </c:extLst>
          </c:dPt>
          <c:dPt>
            <c:idx val="5"/>
            <c:invertIfNegative val="0"/>
            <c:bubble3D val="0"/>
            <c:spPr>
              <a:solidFill>
                <a:srgbClr val="A8C900"/>
              </a:solidFill>
              <a:effectLst/>
            </c:spPr>
            <c:extLst>
              <c:ext xmlns:c16="http://schemas.microsoft.com/office/drawing/2014/chart" uri="{C3380CC4-5D6E-409C-BE32-E72D297353CC}">
                <c16:uniqueId val="{0000000B-5205-49DA-8EC3-A8C5DD06F281}"/>
              </c:ext>
            </c:extLst>
          </c:dPt>
          <c:dPt>
            <c:idx val="6"/>
            <c:invertIfNegative val="0"/>
            <c:bubble3D val="0"/>
            <c:spPr>
              <a:solidFill>
                <a:srgbClr val="9FC700"/>
              </a:solidFill>
              <a:effectLst/>
            </c:spPr>
            <c:extLst>
              <c:ext xmlns:c16="http://schemas.microsoft.com/office/drawing/2014/chart" uri="{C3380CC4-5D6E-409C-BE32-E72D297353CC}">
                <c16:uniqueId val="{0000000D-5205-49DA-8EC3-A8C5DD06F281}"/>
              </c:ext>
            </c:extLst>
          </c:dPt>
          <c:dPt>
            <c:idx val="7"/>
            <c:invertIfNegative val="0"/>
            <c:bubble3D val="0"/>
            <c:spPr>
              <a:solidFill>
                <a:srgbClr val="9AC600"/>
              </a:solidFill>
              <a:effectLst/>
            </c:spPr>
            <c:extLst>
              <c:ext xmlns:c16="http://schemas.microsoft.com/office/drawing/2014/chart" uri="{C3380CC4-5D6E-409C-BE32-E72D297353CC}">
                <c16:uniqueId val="{0000000F-5205-49DA-8EC3-A8C5DD06F281}"/>
              </c:ext>
            </c:extLst>
          </c:dPt>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18 - 25 (56)</c:v>
                </c:pt>
                <c:pt idx="1">
                  <c:v>26 - 35 (296)</c:v>
                </c:pt>
                <c:pt idx="2">
                  <c:v>Less than 18 (5)</c:v>
                </c:pt>
                <c:pt idx="3">
                  <c:v>36 - 45 (499)</c:v>
                </c:pt>
                <c:pt idx="4">
                  <c:v>46 - 55 (555)</c:v>
                </c:pt>
                <c:pt idx="5">
                  <c:v>I prefer not to say... (13)</c:v>
                </c:pt>
                <c:pt idx="6">
                  <c:v>56 - 65 (471)</c:v>
                </c:pt>
                <c:pt idx="7">
                  <c:v>66+ (462)</c:v>
                </c:pt>
              </c:strCache>
            </c:strRef>
          </c:cat>
          <c:val>
            <c:numRef>
              <c:f>Sheet1!$B$2:$B$9</c:f>
              <c:numCache>
                <c:formatCode>General</c:formatCode>
                <c:ptCount val="8"/>
                <c:pt idx="0">
                  <c:v>0.66</c:v>
                </c:pt>
                <c:pt idx="1">
                  <c:v>0.66</c:v>
                </c:pt>
                <c:pt idx="2">
                  <c:v>0.69</c:v>
                </c:pt>
                <c:pt idx="3">
                  <c:v>0.69</c:v>
                </c:pt>
                <c:pt idx="4">
                  <c:v>0.74</c:v>
                </c:pt>
                <c:pt idx="5">
                  <c:v>0.76</c:v>
                </c:pt>
                <c:pt idx="6">
                  <c:v>0.77</c:v>
                </c:pt>
                <c:pt idx="7">
                  <c:v>0.77</c:v>
                </c:pt>
              </c:numCache>
            </c:numRef>
          </c:val>
          <c:extLst>
            <c:ext xmlns:c16="http://schemas.microsoft.com/office/drawing/2014/chart" uri="{C3380CC4-5D6E-409C-BE32-E72D297353CC}">
              <c16:uniqueId val="{00000010-5205-49DA-8EC3-A8C5DD06F281}"/>
            </c:ext>
          </c:extLst>
        </c:ser>
        <c:dLbls>
          <c:showLegendKey val="0"/>
          <c:showVal val="1"/>
          <c:showCatName val="0"/>
          <c:showSerName val="0"/>
          <c:showPercent val="0"/>
          <c:showBubbleSize val="0"/>
        </c:dLbls>
        <c:gapWidth val="150"/>
        <c:axId val="2094734554"/>
        <c:axId val="2094734552"/>
      </c:barChart>
      <c:catAx>
        <c:axId val="2094734554"/>
        <c:scaling>
          <c:orientation val="minMax"/>
        </c:scaling>
        <c:delete val="0"/>
        <c:axPos val="b"/>
        <c:numFmt formatCode="General" sourceLinked="1"/>
        <c:majorTickMark val="out"/>
        <c:minorTickMark val="none"/>
        <c:tickLblPos val="low"/>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0"/>
        <c:axPos val="l"/>
        <c:numFmt formatCode="0%" sourceLinked="0"/>
        <c:majorTickMark val="out"/>
        <c:minorTickMark val="none"/>
        <c:tickLblPos val="nextTo"/>
        <c:spPr>
          <a:ln w="12700" cap="flat">
            <a:noFill/>
            <a:prstDash val="solid"/>
            <a:round/>
          </a:ln>
        </c:spPr>
        <c:txPr>
          <a:bodyPr/>
          <a:lstStyle/>
          <a:p>
            <a:pPr>
              <a:defRPr sz="1200" b="0" i="0" u="none" strike="noStrike">
                <a:solidFill>
                  <a:srgbClr val="4A4A4A"/>
                </a:solidFill>
                <a:latin typeface="Century Gothic"/>
              </a:defRPr>
            </a:pPr>
            <a:endParaRPr lang="en-US"/>
          </a:p>
        </c:txPr>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Demographic Averages</c:v>
                </c:pt>
              </c:strCache>
            </c:strRef>
          </c:tx>
          <c:spPr>
            <a:solidFill>
              <a:srgbClr val="D3D200"/>
            </a:solidFill>
            <a:effectLst/>
          </c:spPr>
          <c:invertIfNegative val="0"/>
          <c:dPt>
            <c:idx val="0"/>
            <c:invertIfNegative val="0"/>
            <c:bubble3D val="0"/>
            <c:extLst>
              <c:ext xmlns:c16="http://schemas.microsoft.com/office/drawing/2014/chart" uri="{C3380CC4-5D6E-409C-BE32-E72D297353CC}">
                <c16:uniqueId val="{00000001-7A20-4D49-BD3A-6D17501AFEE9}"/>
              </c:ext>
            </c:extLst>
          </c:dPt>
          <c:dPt>
            <c:idx val="1"/>
            <c:invertIfNegative val="0"/>
            <c:bubble3D val="0"/>
            <c:spPr>
              <a:solidFill>
                <a:srgbClr val="D0D100"/>
              </a:solidFill>
              <a:effectLst/>
            </c:spPr>
            <c:extLst>
              <c:ext xmlns:c16="http://schemas.microsoft.com/office/drawing/2014/chart" uri="{C3380CC4-5D6E-409C-BE32-E72D297353CC}">
                <c16:uniqueId val="{00000003-7A20-4D49-BD3A-6D17501AFEE9}"/>
              </c:ext>
            </c:extLst>
          </c:dPt>
          <c:dPt>
            <c:idx val="2"/>
            <c:invertIfNegative val="0"/>
            <c:bubble3D val="0"/>
            <c:spPr>
              <a:solidFill>
                <a:srgbClr val="C9D000"/>
              </a:solidFill>
              <a:effectLst/>
            </c:spPr>
            <c:extLst>
              <c:ext xmlns:c16="http://schemas.microsoft.com/office/drawing/2014/chart" uri="{C3380CC4-5D6E-409C-BE32-E72D297353CC}">
                <c16:uniqueId val="{00000005-7A20-4D49-BD3A-6D17501AFEE9}"/>
              </c:ext>
            </c:extLst>
          </c:dPt>
          <c:dPt>
            <c:idx val="3"/>
            <c:invertIfNegative val="0"/>
            <c:bubble3D val="0"/>
            <c:spPr>
              <a:solidFill>
                <a:srgbClr val="BBCD00"/>
              </a:solidFill>
              <a:effectLst/>
            </c:spPr>
            <c:extLst>
              <c:ext xmlns:c16="http://schemas.microsoft.com/office/drawing/2014/chart" uri="{C3380CC4-5D6E-409C-BE32-E72D297353CC}">
                <c16:uniqueId val="{00000007-7A20-4D49-BD3A-6D17501AFEE9}"/>
              </c:ext>
            </c:extLst>
          </c:dPt>
          <c:dPt>
            <c:idx val="4"/>
            <c:invertIfNegative val="0"/>
            <c:bubble3D val="0"/>
            <c:spPr>
              <a:solidFill>
                <a:srgbClr val="B6CC00"/>
              </a:solidFill>
              <a:effectLst/>
            </c:spPr>
            <c:extLst>
              <c:ext xmlns:c16="http://schemas.microsoft.com/office/drawing/2014/chart" uri="{C3380CC4-5D6E-409C-BE32-E72D297353CC}">
                <c16:uniqueId val="{00000009-7A20-4D49-BD3A-6D17501AFEE9}"/>
              </c:ext>
            </c:extLst>
          </c:dPt>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Dunedin City (869)</c:v>
                </c:pt>
                <c:pt idx="1">
                  <c:v>Waitaki District (383)</c:v>
                </c:pt>
                <c:pt idx="2">
                  <c:v>Queenstown Lakes Dis... (569)</c:v>
                </c:pt>
                <c:pt idx="3">
                  <c:v>Clutha District (228)</c:v>
                </c:pt>
                <c:pt idx="4">
                  <c:v>Central Otago Distri... (308)</c:v>
                </c:pt>
              </c:strCache>
            </c:strRef>
          </c:cat>
          <c:val>
            <c:numRef>
              <c:f>Sheet1!$B$2:$B$6</c:f>
              <c:numCache>
                <c:formatCode>General</c:formatCode>
                <c:ptCount val="5"/>
                <c:pt idx="0">
                  <c:v>0.72</c:v>
                </c:pt>
                <c:pt idx="1">
                  <c:v>0.73</c:v>
                </c:pt>
                <c:pt idx="2">
                  <c:v>0.73</c:v>
                </c:pt>
                <c:pt idx="3">
                  <c:v>0.74</c:v>
                </c:pt>
                <c:pt idx="4">
                  <c:v>0.75</c:v>
                </c:pt>
              </c:numCache>
            </c:numRef>
          </c:val>
          <c:extLst>
            <c:ext xmlns:c16="http://schemas.microsoft.com/office/drawing/2014/chart" uri="{C3380CC4-5D6E-409C-BE32-E72D297353CC}">
              <c16:uniqueId val="{0000000A-7A20-4D49-BD3A-6D17501AFEE9}"/>
            </c:ext>
          </c:extLst>
        </c:ser>
        <c:dLbls>
          <c:showLegendKey val="0"/>
          <c:showVal val="1"/>
          <c:showCatName val="0"/>
          <c:showSerName val="0"/>
          <c:showPercent val="0"/>
          <c:showBubbleSize val="0"/>
        </c:dLbls>
        <c:gapWidth val="150"/>
        <c:axId val="2094734554"/>
        <c:axId val="2094734552"/>
      </c:barChart>
      <c:catAx>
        <c:axId val="2094734554"/>
        <c:scaling>
          <c:orientation val="minMax"/>
        </c:scaling>
        <c:delete val="0"/>
        <c:axPos val="b"/>
        <c:numFmt formatCode="General" sourceLinked="1"/>
        <c:majorTickMark val="out"/>
        <c:minorTickMark val="none"/>
        <c:tickLblPos val="low"/>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0"/>
        <c:axPos val="l"/>
        <c:numFmt formatCode="0%" sourceLinked="0"/>
        <c:majorTickMark val="out"/>
        <c:minorTickMark val="none"/>
        <c:tickLblPos val="nextTo"/>
        <c:spPr>
          <a:ln w="12700" cap="flat">
            <a:noFill/>
            <a:prstDash val="solid"/>
            <a:round/>
          </a:ln>
        </c:spPr>
        <c:txPr>
          <a:bodyPr/>
          <a:lstStyle/>
          <a:p>
            <a:pPr>
              <a:defRPr sz="1200" b="0" i="0" u="none" strike="noStrike">
                <a:solidFill>
                  <a:srgbClr val="4A4A4A"/>
                </a:solidFill>
                <a:latin typeface="Century Gothic"/>
              </a:defRPr>
            </a:pPr>
            <a:endParaRPr lang="en-US"/>
          </a:p>
        </c:txPr>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Demographic Averages</c:v>
                </c:pt>
              </c:strCache>
            </c:strRef>
          </c:tx>
          <c:spPr>
            <a:solidFill>
              <a:srgbClr val="EEA700"/>
            </a:solidFill>
            <a:effectLst/>
          </c:spPr>
          <c:invertIfNegative val="0"/>
          <c:dPt>
            <c:idx val="0"/>
            <c:invertIfNegative val="0"/>
            <c:bubble3D val="0"/>
            <c:extLst>
              <c:ext xmlns:c16="http://schemas.microsoft.com/office/drawing/2014/chart" uri="{C3380CC4-5D6E-409C-BE32-E72D297353CC}">
                <c16:uniqueId val="{00000001-9352-48EC-8C75-D7577C8D662D}"/>
              </c:ext>
            </c:extLst>
          </c:dPt>
          <c:dPt>
            <c:idx val="1"/>
            <c:invertIfNegative val="0"/>
            <c:bubble3D val="0"/>
            <c:spPr>
              <a:solidFill>
                <a:srgbClr val="EDBD00"/>
              </a:solidFill>
              <a:effectLst/>
            </c:spPr>
            <c:extLst>
              <c:ext xmlns:c16="http://schemas.microsoft.com/office/drawing/2014/chart" uri="{C3380CC4-5D6E-409C-BE32-E72D297353CC}">
                <c16:uniqueId val="{00000003-9352-48EC-8C75-D7577C8D662D}"/>
              </c:ext>
            </c:extLst>
          </c:dPt>
          <c:dPt>
            <c:idx val="2"/>
            <c:invertIfNegative val="0"/>
            <c:bubble3D val="0"/>
            <c:spPr>
              <a:solidFill>
                <a:srgbClr val="ECC200"/>
              </a:solidFill>
              <a:effectLst/>
            </c:spPr>
            <c:extLst>
              <c:ext xmlns:c16="http://schemas.microsoft.com/office/drawing/2014/chart" uri="{C3380CC4-5D6E-409C-BE32-E72D297353CC}">
                <c16:uniqueId val="{00000005-9352-48EC-8C75-D7577C8D662D}"/>
              </c:ext>
            </c:extLst>
          </c:dPt>
          <c:dPt>
            <c:idx val="3"/>
            <c:invertIfNegative val="0"/>
            <c:bubble3D val="0"/>
            <c:spPr>
              <a:solidFill>
                <a:srgbClr val="ECC200"/>
              </a:solidFill>
              <a:effectLst/>
            </c:spPr>
            <c:extLst>
              <c:ext xmlns:c16="http://schemas.microsoft.com/office/drawing/2014/chart" uri="{C3380CC4-5D6E-409C-BE32-E72D297353CC}">
                <c16:uniqueId val="{00000007-9352-48EC-8C75-D7577C8D662D}"/>
              </c:ext>
            </c:extLst>
          </c:dPt>
          <c:dPt>
            <c:idx val="4"/>
            <c:invertIfNegative val="0"/>
            <c:bubble3D val="0"/>
            <c:spPr>
              <a:solidFill>
                <a:srgbClr val="ECC600"/>
              </a:solidFill>
              <a:effectLst/>
            </c:spPr>
            <c:extLst>
              <c:ext xmlns:c16="http://schemas.microsoft.com/office/drawing/2014/chart" uri="{C3380CC4-5D6E-409C-BE32-E72D297353CC}">
                <c16:uniqueId val="{00000009-9352-48EC-8C75-D7577C8D662D}"/>
              </c:ext>
            </c:extLst>
          </c:dPt>
          <c:dPt>
            <c:idx val="5"/>
            <c:invertIfNegative val="0"/>
            <c:bubble3D val="0"/>
            <c:spPr>
              <a:solidFill>
                <a:srgbClr val="E8D600"/>
              </a:solidFill>
              <a:effectLst/>
            </c:spPr>
            <c:extLst>
              <c:ext xmlns:c16="http://schemas.microsoft.com/office/drawing/2014/chart" uri="{C3380CC4-5D6E-409C-BE32-E72D297353CC}">
                <c16:uniqueId val="{0000000B-9352-48EC-8C75-D7577C8D662D}"/>
              </c:ext>
            </c:extLst>
          </c:dPt>
          <c:dPt>
            <c:idx val="6"/>
            <c:invertIfNegative val="0"/>
            <c:bubble3D val="0"/>
            <c:spPr>
              <a:solidFill>
                <a:srgbClr val="DFD400"/>
              </a:solidFill>
              <a:effectLst/>
            </c:spPr>
            <c:extLst>
              <c:ext xmlns:c16="http://schemas.microsoft.com/office/drawing/2014/chart" uri="{C3380CC4-5D6E-409C-BE32-E72D297353CC}">
                <c16:uniqueId val="{0000000D-9352-48EC-8C75-D7577C8D662D}"/>
              </c:ext>
            </c:extLst>
          </c:dPt>
          <c:dPt>
            <c:idx val="7"/>
            <c:invertIfNegative val="0"/>
            <c:bubble3D val="0"/>
            <c:spPr>
              <a:solidFill>
                <a:srgbClr val="D9D300"/>
              </a:solidFill>
              <a:effectLst/>
            </c:spPr>
            <c:extLst>
              <c:ext xmlns:c16="http://schemas.microsoft.com/office/drawing/2014/chart" uri="{C3380CC4-5D6E-409C-BE32-E72D297353CC}">
                <c16:uniqueId val="{0000000F-9352-48EC-8C75-D7577C8D662D}"/>
              </c:ext>
            </c:extLst>
          </c:dPt>
          <c:dPt>
            <c:idx val="8"/>
            <c:invertIfNegative val="0"/>
            <c:bubble3D val="0"/>
            <c:spPr>
              <a:solidFill>
                <a:srgbClr val="D0D100"/>
              </a:solidFill>
              <a:effectLst/>
            </c:spPr>
            <c:extLst>
              <c:ext xmlns:c16="http://schemas.microsoft.com/office/drawing/2014/chart" uri="{C3380CC4-5D6E-409C-BE32-E72D297353CC}">
                <c16:uniqueId val="{00000011-9352-48EC-8C75-D7577C8D662D}"/>
              </c:ext>
            </c:extLst>
          </c:dPt>
          <c:dPt>
            <c:idx val="9"/>
            <c:invertIfNegative val="0"/>
            <c:bubble3D val="0"/>
            <c:spPr>
              <a:solidFill>
                <a:srgbClr val="CED100"/>
              </a:solidFill>
              <a:effectLst/>
            </c:spPr>
            <c:extLst>
              <c:ext xmlns:c16="http://schemas.microsoft.com/office/drawing/2014/chart" uri="{C3380CC4-5D6E-409C-BE32-E72D297353CC}">
                <c16:uniqueId val="{00000013-9352-48EC-8C75-D7577C8D662D}"/>
              </c:ext>
            </c:extLst>
          </c:dPt>
          <c:dPt>
            <c:idx val="10"/>
            <c:invertIfNegative val="0"/>
            <c:bubble3D val="0"/>
            <c:spPr>
              <a:solidFill>
                <a:srgbClr val="C3CF00"/>
              </a:solidFill>
              <a:effectLst/>
            </c:spPr>
            <c:extLst>
              <c:ext xmlns:c16="http://schemas.microsoft.com/office/drawing/2014/chart" uri="{C3380CC4-5D6E-409C-BE32-E72D297353CC}">
                <c16:uniqueId val="{00000015-9352-48EC-8C75-D7577C8D662D}"/>
              </c:ext>
            </c:extLst>
          </c:dPt>
          <c:dPt>
            <c:idx val="11"/>
            <c:invertIfNegative val="0"/>
            <c:bubble3D val="0"/>
            <c:spPr>
              <a:solidFill>
                <a:srgbClr val="BBCD00"/>
              </a:solidFill>
              <a:effectLst/>
            </c:spPr>
            <c:extLst>
              <c:ext xmlns:c16="http://schemas.microsoft.com/office/drawing/2014/chart" uri="{C3380CC4-5D6E-409C-BE32-E72D297353CC}">
                <c16:uniqueId val="{00000017-9352-48EC-8C75-D7577C8D662D}"/>
              </c:ext>
            </c:extLst>
          </c:dPt>
          <c:dPt>
            <c:idx val="12"/>
            <c:invertIfNegative val="0"/>
            <c:bubble3D val="0"/>
            <c:spPr>
              <a:solidFill>
                <a:srgbClr val="B9CD00"/>
              </a:solidFill>
              <a:effectLst/>
            </c:spPr>
            <c:extLst>
              <c:ext xmlns:c16="http://schemas.microsoft.com/office/drawing/2014/chart" uri="{C3380CC4-5D6E-409C-BE32-E72D297353CC}">
                <c16:uniqueId val="{00000019-9352-48EC-8C75-D7577C8D662D}"/>
              </c:ext>
            </c:extLst>
          </c:dPt>
          <c:dPt>
            <c:idx val="13"/>
            <c:invertIfNegative val="0"/>
            <c:bubble3D val="0"/>
            <c:spPr>
              <a:solidFill>
                <a:srgbClr val="84C100"/>
              </a:solidFill>
              <a:effectLst/>
            </c:spPr>
            <c:extLst>
              <c:ext xmlns:c16="http://schemas.microsoft.com/office/drawing/2014/chart" uri="{C3380CC4-5D6E-409C-BE32-E72D297353CC}">
                <c16:uniqueId val="{0000001B-9352-48EC-8C75-D7577C8D662D}"/>
              </c:ext>
            </c:extLst>
          </c:dPt>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Tongan (4)</c:v>
                </c:pt>
                <c:pt idx="1">
                  <c:v>Samoan (11)</c:v>
                </c:pt>
                <c:pt idx="2">
                  <c:v>Southeast Asian (13)</c:v>
                </c:pt>
                <c:pt idx="3">
                  <c:v>Other Asian (18)</c:v>
                </c:pt>
                <c:pt idx="4">
                  <c:v>Chinese (14)</c:v>
                </c:pt>
                <c:pt idx="5">
                  <c:v>Other European (213)</c:v>
                </c:pt>
                <c:pt idx="6">
                  <c:v>Other Ethnicity (79)</c:v>
                </c:pt>
                <c:pt idx="7">
                  <c:v>Māori (128)</c:v>
                </c:pt>
                <c:pt idx="8">
                  <c:v>Indian (10)</c:v>
                </c:pt>
                <c:pt idx="9">
                  <c:v>Latin American (12)</c:v>
                </c:pt>
                <c:pt idx="10">
                  <c:v>New Zealand European... (1969)</c:v>
                </c:pt>
                <c:pt idx="11">
                  <c:v>African (8)</c:v>
                </c:pt>
                <c:pt idx="12">
                  <c:v>I prefer not to say... (37)</c:v>
                </c:pt>
                <c:pt idx="13">
                  <c:v>Cook Islands Māori... (4)</c:v>
                </c:pt>
              </c:strCache>
            </c:strRef>
          </c:cat>
          <c:val>
            <c:numRef>
              <c:f>Sheet1!$B$2:$B$15</c:f>
              <c:numCache>
                <c:formatCode>General</c:formatCode>
                <c:ptCount val="14"/>
                <c:pt idx="0">
                  <c:v>0.63</c:v>
                </c:pt>
                <c:pt idx="1">
                  <c:v>0.66</c:v>
                </c:pt>
                <c:pt idx="2">
                  <c:v>0.67</c:v>
                </c:pt>
                <c:pt idx="3">
                  <c:v>0.67</c:v>
                </c:pt>
                <c:pt idx="4">
                  <c:v>0.68</c:v>
                </c:pt>
                <c:pt idx="5">
                  <c:v>0.7</c:v>
                </c:pt>
                <c:pt idx="6">
                  <c:v>0.71</c:v>
                </c:pt>
                <c:pt idx="7">
                  <c:v>0.72</c:v>
                </c:pt>
                <c:pt idx="8">
                  <c:v>0.73</c:v>
                </c:pt>
                <c:pt idx="9">
                  <c:v>0.73</c:v>
                </c:pt>
                <c:pt idx="10">
                  <c:v>0.74</c:v>
                </c:pt>
                <c:pt idx="11">
                  <c:v>0.74</c:v>
                </c:pt>
                <c:pt idx="12">
                  <c:v>0.75</c:v>
                </c:pt>
                <c:pt idx="13">
                  <c:v>0.79</c:v>
                </c:pt>
              </c:numCache>
            </c:numRef>
          </c:val>
          <c:extLst>
            <c:ext xmlns:c16="http://schemas.microsoft.com/office/drawing/2014/chart" uri="{C3380CC4-5D6E-409C-BE32-E72D297353CC}">
              <c16:uniqueId val="{0000001C-9352-48EC-8C75-D7577C8D662D}"/>
            </c:ext>
          </c:extLst>
        </c:ser>
        <c:dLbls>
          <c:showLegendKey val="0"/>
          <c:showVal val="1"/>
          <c:showCatName val="0"/>
          <c:showSerName val="0"/>
          <c:showPercent val="0"/>
          <c:showBubbleSize val="0"/>
        </c:dLbls>
        <c:gapWidth val="150"/>
        <c:axId val="2094734554"/>
        <c:axId val="2094734552"/>
      </c:barChart>
      <c:catAx>
        <c:axId val="2094734554"/>
        <c:scaling>
          <c:orientation val="minMax"/>
        </c:scaling>
        <c:delete val="0"/>
        <c:axPos val="b"/>
        <c:numFmt formatCode="General" sourceLinked="1"/>
        <c:majorTickMark val="out"/>
        <c:minorTickMark val="none"/>
        <c:tickLblPos val="low"/>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0"/>
        <c:axPos val="l"/>
        <c:numFmt formatCode="0%" sourceLinked="0"/>
        <c:majorTickMark val="out"/>
        <c:minorTickMark val="none"/>
        <c:tickLblPos val="nextTo"/>
        <c:spPr>
          <a:ln w="12700" cap="flat">
            <a:noFill/>
            <a:prstDash val="solid"/>
            <a:round/>
          </a:ln>
        </c:spPr>
        <c:txPr>
          <a:bodyPr/>
          <a:lstStyle/>
          <a:p>
            <a:pPr>
              <a:defRPr sz="1200" b="0" i="0" u="none" strike="noStrike">
                <a:solidFill>
                  <a:srgbClr val="4A4A4A"/>
                </a:solidFill>
                <a:latin typeface="Century Gothic"/>
              </a:defRPr>
            </a:pPr>
            <a:endParaRPr lang="en-US"/>
          </a:p>
        </c:txPr>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Demographic Averages</c:v>
                </c:pt>
              </c:strCache>
            </c:strRef>
          </c:tx>
          <c:spPr>
            <a:solidFill>
              <a:srgbClr val="DBD400"/>
            </a:solidFill>
            <a:effectLst/>
          </c:spPr>
          <c:invertIfNegative val="0"/>
          <c:dPt>
            <c:idx val="0"/>
            <c:invertIfNegative val="0"/>
            <c:bubble3D val="0"/>
            <c:extLst>
              <c:ext xmlns:c16="http://schemas.microsoft.com/office/drawing/2014/chart" uri="{C3380CC4-5D6E-409C-BE32-E72D297353CC}">
                <c16:uniqueId val="{00000001-9F65-405A-AA69-636267EC79EA}"/>
              </c:ext>
            </c:extLst>
          </c:dPt>
          <c:dPt>
            <c:idx val="1"/>
            <c:invertIfNegative val="0"/>
            <c:bubble3D val="0"/>
            <c:spPr>
              <a:solidFill>
                <a:srgbClr val="DAD300"/>
              </a:solidFill>
              <a:effectLst/>
            </c:spPr>
            <c:extLst>
              <c:ext xmlns:c16="http://schemas.microsoft.com/office/drawing/2014/chart" uri="{C3380CC4-5D6E-409C-BE32-E72D297353CC}">
                <c16:uniqueId val="{00000003-9F65-405A-AA69-636267EC79EA}"/>
              </c:ext>
            </c:extLst>
          </c:dPt>
          <c:dPt>
            <c:idx val="2"/>
            <c:invertIfNegative val="0"/>
            <c:bubble3D val="0"/>
            <c:spPr>
              <a:solidFill>
                <a:srgbClr val="D7D300"/>
              </a:solidFill>
              <a:effectLst/>
            </c:spPr>
            <c:extLst>
              <c:ext xmlns:c16="http://schemas.microsoft.com/office/drawing/2014/chart" uri="{C3380CC4-5D6E-409C-BE32-E72D297353CC}">
                <c16:uniqueId val="{00000005-9F65-405A-AA69-636267EC79EA}"/>
              </c:ext>
            </c:extLst>
          </c:dPt>
          <c:dPt>
            <c:idx val="3"/>
            <c:invertIfNegative val="0"/>
            <c:bubble3D val="0"/>
            <c:spPr>
              <a:solidFill>
                <a:srgbClr val="A5C800"/>
              </a:solidFill>
              <a:effectLst/>
            </c:spPr>
            <c:extLst>
              <c:ext xmlns:c16="http://schemas.microsoft.com/office/drawing/2014/chart" uri="{C3380CC4-5D6E-409C-BE32-E72D297353CC}">
                <c16:uniqueId val="{00000007-9F65-405A-AA69-636267EC79EA}"/>
              </c:ext>
            </c:extLst>
          </c:dPt>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 prefer not to say... (21)</c:v>
                </c:pt>
                <c:pt idx="1">
                  <c:v>Female (1605)</c:v>
                </c:pt>
                <c:pt idx="2">
                  <c:v>Other (11)</c:v>
                </c:pt>
                <c:pt idx="3">
                  <c:v>Male (720)</c:v>
                </c:pt>
              </c:strCache>
            </c:strRef>
          </c:cat>
          <c:val>
            <c:numRef>
              <c:f>Sheet1!$B$2:$B$5</c:f>
              <c:numCache>
                <c:formatCode>General</c:formatCode>
                <c:ptCount val="4"/>
                <c:pt idx="0">
                  <c:v>0.71</c:v>
                </c:pt>
                <c:pt idx="1">
                  <c:v>0.72</c:v>
                </c:pt>
                <c:pt idx="2">
                  <c:v>0.72</c:v>
                </c:pt>
                <c:pt idx="3">
                  <c:v>0.76</c:v>
                </c:pt>
              </c:numCache>
            </c:numRef>
          </c:val>
          <c:extLst>
            <c:ext xmlns:c16="http://schemas.microsoft.com/office/drawing/2014/chart" uri="{C3380CC4-5D6E-409C-BE32-E72D297353CC}">
              <c16:uniqueId val="{00000008-9F65-405A-AA69-636267EC79EA}"/>
            </c:ext>
          </c:extLst>
        </c:ser>
        <c:dLbls>
          <c:showLegendKey val="0"/>
          <c:showVal val="1"/>
          <c:showCatName val="0"/>
          <c:showSerName val="0"/>
          <c:showPercent val="0"/>
          <c:showBubbleSize val="0"/>
        </c:dLbls>
        <c:gapWidth val="150"/>
        <c:axId val="2094734554"/>
        <c:axId val="2094734552"/>
      </c:barChart>
      <c:catAx>
        <c:axId val="2094734554"/>
        <c:scaling>
          <c:orientation val="minMax"/>
        </c:scaling>
        <c:delete val="0"/>
        <c:axPos val="b"/>
        <c:numFmt formatCode="General" sourceLinked="1"/>
        <c:majorTickMark val="out"/>
        <c:minorTickMark val="none"/>
        <c:tickLblPos val="low"/>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0"/>
        <c:axPos val="l"/>
        <c:numFmt formatCode="0%" sourceLinked="0"/>
        <c:majorTickMark val="out"/>
        <c:minorTickMark val="none"/>
        <c:tickLblPos val="nextTo"/>
        <c:spPr>
          <a:ln w="12700" cap="flat">
            <a:noFill/>
            <a:prstDash val="solid"/>
            <a:round/>
          </a:ln>
        </c:spPr>
        <c:txPr>
          <a:bodyPr/>
          <a:lstStyle/>
          <a:p>
            <a:pPr>
              <a:defRPr sz="1200" b="0" i="0" u="none" strike="noStrike">
                <a:solidFill>
                  <a:srgbClr val="4A4A4A"/>
                </a:solidFill>
                <a:latin typeface="Century Gothic"/>
              </a:defRPr>
            </a:pPr>
            <a:endParaRPr lang="en-US"/>
          </a:p>
        </c:txPr>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Demographic Averages</c:v>
                </c:pt>
              </c:strCache>
            </c:strRef>
          </c:tx>
          <c:spPr>
            <a:solidFill>
              <a:srgbClr val="ECC100"/>
            </a:solidFill>
            <a:effectLst/>
          </c:spPr>
          <c:invertIfNegative val="0"/>
          <c:dPt>
            <c:idx val="0"/>
            <c:invertIfNegative val="0"/>
            <c:bubble3D val="0"/>
            <c:extLst>
              <c:ext xmlns:c16="http://schemas.microsoft.com/office/drawing/2014/chart" uri="{C3380CC4-5D6E-409C-BE32-E72D297353CC}">
                <c16:uniqueId val="{00000001-2059-42A1-A554-C194988D24D8}"/>
              </c:ext>
            </c:extLst>
          </c:dPt>
          <c:dPt>
            <c:idx val="1"/>
            <c:invertIfNegative val="0"/>
            <c:bubble3D val="0"/>
            <c:spPr>
              <a:solidFill>
                <a:srgbClr val="ECC600"/>
              </a:solidFill>
              <a:effectLst/>
            </c:spPr>
            <c:extLst>
              <c:ext xmlns:c16="http://schemas.microsoft.com/office/drawing/2014/chart" uri="{C3380CC4-5D6E-409C-BE32-E72D297353CC}">
                <c16:uniqueId val="{00000003-2059-42A1-A554-C194988D24D8}"/>
              </c:ext>
            </c:extLst>
          </c:dPt>
          <c:dPt>
            <c:idx val="2"/>
            <c:invertIfNegative val="0"/>
            <c:bubble3D val="0"/>
            <c:spPr>
              <a:solidFill>
                <a:srgbClr val="ECC800"/>
              </a:solidFill>
              <a:effectLst/>
            </c:spPr>
            <c:extLst>
              <c:ext xmlns:c16="http://schemas.microsoft.com/office/drawing/2014/chart" uri="{C3380CC4-5D6E-409C-BE32-E72D297353CC}">
                <c16:uniqueId val="{00000005-2059-42A1-A554-C194988D24D8}"/>
              </c:ext>
            </c:extLst>
          </c:dPt>
          <c:dPt>
            <c:idx val="3"/>
            <c:invertIfNegative val="0"/>
            <c:bubble3D val="0"/>
            <c:spPr>
              <a:solidFill>
                <a:srgbClr val="DAD300"/>
              </a:solidFill>
              <a:effectLst/>
            </c:spPr>
            <c:extLst>
              <c:ext xmlns:c16="http://schemas.microsoft.com/office/drawing/2014/chart" uri="{C3380CC4-5D6E-409C-BE32-E72D297353CC}">
                <c16:uniqueId val="{00000007-2059-42A1-A554-C194988D24D8}"/>
              </c:ext>
            </c:extLst>
          </c:dPt>
          <c:dPt>
            <c:idx val="4"/>
            <c:invertIfNegative val="0"/>
            <c:bubble3D val="0"/>
            <c:spPr>
              <a:solidFill>
                <a:srgbClr val="C2CE00"/>
              </a:solidFill>
              <a:effectLst/>
            </c:spPr>
            <c:extLst>
              <c:ext xmlns:c16="http://schemas.microsoft.com/office/drawing/2014/chart" uri="{C3380CC4-5D6E-409C-BE32-E72D297353CC}">
                <c16:uniqueId val="{00000009-2059-42A1-A554-C194988D24D8}"/>
              </c:ext>
            </c:extLst>
          </c:dPt>
          <c:dPt>
            <c:idx val="5"/>
            <c:invertIfNegative val="0"/>
            <c:bubble3D val="0"/>
            <c:spPr>
              <a:solidFill>
                <a:srgbClr val="C0CE00"/>
              </a:solidFill>
              <a:effectLst/>
            </c:spPr>
            <c:extLst>
              <c:ext xmlns:c16="http://schemas.microsoft.com/office/drawing/2014/chart" uri="{C3380CC4-5D6E-409C-BE32-E72D297353CC}">
                <c16:uniqueId val="{0000000B-2059-42A1-A554-C194988D24D8}"/>
              </c:ext>
            </c:extLst>
          </c:dPt>
          <c:dPt>
            <c:idx val="6"/>
            <c:invertIfNegative val="0"/>
            <c:bubble3D val="0"/>
            <c:spPr>
              <a:solidFill>
                <a:srgbClr val="BBCD00"/>
              </a:solidFill>
              <a:effectLst/>
            </c:spPr>
            <c:extLst>
              <c:ext xmlns:c16="http://schemas.microsoft.com/office/drawing/2014/chart" uri="{C3380CC4-5D6E-409C-BE32-E72D297353CC}">
                <c16:uniqueId val="{0000000D-2059-42A1-A554-C194988D24D8}"/>
              </c:ext>
            </c:extLst>
          </c:dPt>
          <c:dPt>
            <c:idx val="7"/>
            <c:invertIfNegative val="0"/>
            <c:bubble3D val="0"/>
            <c:spPr>
              <a:solidFill>
                <a:srgbClr val="A5C800"/>
              </a:solidFill>
              <a:effectLst/>
            </c:spPr>
            <c:extLst>
              <c:ext xmlns:c16="http://schemas.microsoft.com/office/drawing/2014/chart" uri="{C3380CC4-5D6E-409C-BE32-E72D297353CC}">
                <c16:uniqueId val="{0000000F-2059-42A1-A554-C194988D24D8}"/>
              </c:ext>
            </c:extLst>
          </c:dPt>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Young family (younge... (214)</c:v>
                </c:pt>
                <c:pt idx="1">
                  <c:v>I prefer not to say... (28)</c:v>
                </c:pt>
                <c:pt idx="2">
                  <c:v>Flatting (123)</c:v>
                </c:pt>
                <c:pt idx="3">
                  <c:v>Older family (younge... (500)</c:v>
                </c:pt>
                <c:pt idx="4">
                  <c:v>I live alone (292)</c:v>
                </c:pt>
                <c:pt idx="5">
                  <c:v>Mature family (young... (229)</c:v>
                </c:pt>
                <c:pt idx="6">
                  <c:v>Couple without child... (402)</c:v>
                </c:pt>
                <c:pt idx="7">
                  <c:v>Older couple with no... (569)</c:v>
                </c:pt>
              </c:strCache>
            </c:strRef>
          </c:cat>
          <c:val>
            <c:numRef>
              <c:f>Sheet1!$B$2:$B$9</c:f>
              <c:numCache>
                <c:formatCode>General</c:formatCode>
                <c:ptCount val="8"/>
                <c:pt idx="0">
                  <c:v>0.67</c:v>
                </c:pt>
                <c:pt idx="1">
                  <c:v>0.68</c:v>
                </c:pt>
                <c:pt idx="2">
                  <c:v>0.68</c:v>
                </c:pt>
                <c:pt idx="3">
                  <c:v>0.72</c:v>
                </c:pt>
                <c:pt idx="4">
                  <c:v>0.74</c:v>
                </c:pt>
                <c:pt idx="5">
                  <c:v>0.74</c:v>
                </c:pt>
                <c:pt idx="6">
                  <c:v>0.74</c:v>
                </c:pt>
                <c:pt idx="7">
                  <c:v>0.76</c:v>
                </c:pt>
              </c:numCache>
            </c:numRef>
          </c:val>
          <c:extLst>
            <c:ext xmlns:c16="http://schemas.microsoft.com/office/drawing/2014/chart" uri="{C3380CC4-5D6E-409C-BE32-E72D297353CC}">
              <c16:uniqueId val="{00000010-2059-42A1-A554-C194988D24D8}"/>
            </c:ext>
          </c:extLst>
        </c:ser>
        <c:dLbls>
          <c:showLegendKey val="0"/>
          <c:showVal val="1"/>
          <c:showCatName val="0"/>
          <c:showSerName val="0"/>
          <c:showPercent val="0"/>
          <c:showBubbleSize val="0"/>
        </c:dLbls>
        <c:gapWidth val="150"/>
        <c:axId val="2094734554"/>
        <c:axId val="2094734552"/>
      </c:barChart>
      <c:catAx>
        <c:axId val="2094734554"/>
        <c:scaling>
          <c:orientation val="minMax"/>
        </c:scaling>
        <c:delete val="0"/>
        <c:axPos val="b"/>
        <c:numFmt formatCode="General" sourceLinked="1"/>
        <c:majorTickMark val="out"/>
        <c:minorTickMark val="none"/>
        <c:tickLblPos val="low"/>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0"/>
        <c:axPos val="l"/>
        <c:numFmt formatCode="0%" sourceLinked="0"/>
        <c:majorTickMark val="out"/>
        <c:minorTickMark val="none"/>
        <c:tickLblPos val="nextTo"/>
        <c:spPr>
          <a:ln w="12700" cap="flat">
            <a:noFill/>
            <a:prstDash val="solid"/>
            <a:round/>
          </a:ln>
        </c:spPr>
        <c:txPr>
          <a:bodyPr/>
          <a:lstStyle/>
          <a:p>
            <a:pPr>
              <a:defRPr sz="1200" b="0" i="0" u="none" strike="noStrike">
                <a:solidFill>
                  <a:srgbClr val="4A4A4A"/>
                </a:solidFill>
                <a:latin typeface="Century Gothic"/>
              </a:defRPr>
            </a:pPr>
            <a:endParaRPr lang="en-US"/>
          </a:p>
        </c:txPr>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Emergency Preparedness</c:v>
                </c:pt>
              </c:strCache>
            </c:strRef>
          </c:tx>
          <c:spPr>
            <a:solidFill>
              <a:srgbClr val="EF890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I feel I am prepared for an emergency event</c:v>
                </c:pt>
              </c:strCache>
            </c:strRef>
          </c:cat>
          <c:val>
            <c:numRef>
              <c:f>Sheet1!$B$2:$B$2</c:f>
              <c:numCache>
                <c:formatCode>General</c:formatCode>
                <c:ptCount val="1"/>
                <c:pt idx="0">
                  <c:v>0.59</c:v>
                </c:pt>
              </c:numCache>
            </c:numRef>
          </c:val>
          <c:extLst>
            <c:ext xmlns:c16="http://schemas.microsoft.com/office/drawing/2014/chart" uri="{C3380CC4-5D6E-409C-BE32-E72D297353CC}">
              <c16:uniqueId val="{00000000-A16C-490D-A0CA-EC03F22FE160}"/>
            </c:ext>
          </c:extLst>
        </c:ser>
        <c:dLbls>
          <c:showLegendKey val="0"/>
          <c:showVal val="1"/>
          <c:showCatName val="0"/>
          <c:showSerName val="0"/>
          <c:showPercent val="0"/>
          <c:showBubbleSize val="0"/>
        </c:dLbls>
        <c:gapWidth val="150"/>
        <c:axId val="2094734554"/>
        <c:axId val="2094734552"/>
      </c:barChart>
      <c:catAx>
        <c:axId val="2094734554"/>
        <c:scaling>
          <c:orientation val="maxMin"/>
        </c:scaling>
        <c:delete val="1"/>
        <c:axPos val="l"/>
        <c:numFmt formatCode="General" sourceLinked="1"/>
        <c:majorTickMark val="out"/>
        <c:minorTickMark val="none"/>
        <c:tickLblPos val="nextTo"/>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Hazard Awareness</c:v>
                </c:pt>
              </c:strCache>
            </c:strRef>
          </c:tx>
          <c:spPr>
            <a:solidFill>
              <a:srgbClr val="8DC30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I have a good understanding of the types of hazards around me and the chances of them occurring</c:v>
                </c:pt>
              </c:strCache>
            </c:strRef>
          </c:cat>
          <c:val>
            <c:numRef>
              <c:f>Sheet1!$B$2:$B$2</c:f>
              <c:numCache>
                <c:formatCode>General</c:formatCode>
                <c:ptCount val="1"/>
                <c:pt idx="0">
                  <c:v>0.79</c:v>
                </c:pt>
              </c:numCache>
            </c:numRef>
          </c:val>
          <c:extLst>
            <c:ext xmlns:c16="http://schemas.microsoft.com/office/drawing/2014/chart" uri="{C3380CC4-5D6E-409C-BE32-E72D297353CC}">
              <c16:uniqueId val="{00000000-3337-4DDF-A9D3-3E302C76967D}"/>
            </c:ext>
          </c:extLst>
        </c:ser>
        <c:dLbls>
          <c:showLegendKey val="0"/>
          <c:showVal val="1"/>
          <c:showCatName val="0"/>
          <c:showSerName val="0"/>
          <c:showPercent val="0"/>
          <c:showBubbleSize val="0"/>
        </c:dLbls>
        <c:gapWidth val="150"/>
        <c:axId val="2094734554"/>
        <c:axId val="2094734552"/>
      </c:barChart>
      <c:catAx>
        <c:axId val="2094734554"/>
        <c:scaling>
          <c:orientation val="maxMin"/>
        </c:scaling>
        <c:delete val="1"/>
        <c:axPos val="l"/>
        <c:numFmt formatCode="General" sourceLinked="1"/>
        <c:majorTickMark val="out"/>
        <c:minorTickMark val="none"/>
        <c:tickLblPos val="nextTo"/>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Hazard Awareness</c:v>
                </c:pt>
              </c:strCache>
            </c:strRef>
          </c:tx>
          <c:spPr>
            <a:solidFill>
              <a:srgbClr val="EBD40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I know where to find information about the hazards that could affect me and my family</c:v>
                </c:pt>
              </c:strCache>
            </c:strRef>
          </c:cat>
          <c:val>
            <c:numRef>
              <c:f>Sheet1!$B$2:$B$2</c:f>
              <c:numCache>
                <c:formatCode>General</c:formatCode>
                <c:ptCount val="1"/>
                <c:pt idx="0">
                  <c:v>0.7</c:v>
                </c:pt>
              </c:numCache>
            </c:numRef>
          </c:val>
          <c:extLst>
            <c:ext xmlns:c16="http://schemas.microsoft.com/office/drawing/2014/chart" uri="{C3380CC4-5D6E-409C-BE32-E72D297353CC}">
              <c16:uniqueId val="{00000000-131D-4C95-9958-98D8112D834A}"/>
            </c:ext>
          </c:extLst>
        </c:ser>
        <c:dLbls>
          <c:showLegendKey val="0"/>
          <c:showVal val="1"/>
          <c:showCatName val="0"/>
          <c:showSerName val="0"/>
          <c:showPercent val="0"/>
          <c:showBubbleSize val="0"/>
        </c:dLbls>
        <c:gapWidth val="150"/>
        <c:axId val="2094734554"/>
        <c:axId val="2094734552"/>
      </c:barChart>
      <c:catAx>
        <c:axId val="2094734554"/>
        <c:scaling>
          <c:orientation val="maxMin"/>
        </c:scaling>
        <c:delete val="1"/>
        <c:axPos val="l"/>
        <c:numFmt formatCode="General" sourceLinked="1"/>
        <c:majorTickMark val="out"/>
        <c:minorTickMark val="none"/>
        <c:tickLblPos val="nextTo"/>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manualLayout>
          <c:layoutTarget val="inner"/>
          <c:xMode val="edge"/>
          <c:yMode val="edge"/>
          <c:x val="0"/>
          <c:y val="0"/>
          <c:w val="1"/>
          <c:h val="0.7"/>
        </c:manualLayout>
      </c:layout>
      <c:barChart>
        <c:barDir val="bar"/>
        <c:grouping val="stacked"/>
        <c:varyColors val="0"/>
        <c:ser>
          <c:idx val="0"/>
          <c:order val="0"/>
          <c:tx>
            <c:strRef>
              <c:f>Sheet1!$B$1</c:f>
              <c:strCache>
                <c:ptCount val="1"/>
                <c:pt idx="0">
                  <c:v>Yes %</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FFFFFF"/>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Have you recently seen, heard, or read any information or messaging about preparing for a disaster?</c:v>
                </c:pt>
                <c:pt idx="1">
                  <c:v>Do you know where the Community Emergency Hubs are in your area?</c:v>
                </c:pt>
                <c:pt idx="2">
                  <c:v>Do you have a household emergency plan?</c:v>
                </c:pt>
                <c:pt idx="3">
                  <c:v>Have you recently actively looked for or accessed any information about preparing for a disaster?</c:v>
                </c:pt>
              </c:strCache>
            </c:strRef>
          </c:cat>
          <c:val>
            <c:numRef>
              <c:f>Sheet1!$B$2:$B$5</c:f>
              <c:numCache>
                <c:formatCode>General</c:formatCode>
                <c:ptCount val="4"/>
                <c:pt idx="0">
                  <c:v>0.47</c:v>
                </c:pt>
                <c:pt idx="1">
                  <c:v>0.46</c:v>
                </c:pt>
                <c:pt idx="2">
                  <c:v>0.31</c:v>
                </c:pt>
                <c:pt idx="3">
                  <c:v>0.19</c:v>
                </c:pt>
              </c:numCache>
            </c:numRef>
          </c:val>
          <c:extLst>
            <c:ext xmlns:c16="http://schemas.microsoft.com/office/drawing/2014/chart" uri="{C3380CC4-5D6E-409C-BE32-E72D297353CC}">
              <c16:uniqueId val="{00000000-A638-4724-A845-BD63B83F4D78}"/>
            </c:ext>
          </c:extLst>
        </c:ser>
        <c:ser>
          <c:idx val="1"/>
          <c:order val="1"/>
          <c:tx>
            <c:strRef>
              <c:f>Sheet1!$C$1</c:f>
              <c:strCache>
                <c:ptCount val="1"/>
                <c:pt idx="0">
                  <c:v>No %</c:v>
                </c:pt>
              </c:strCache>
            </c:strRef>
          </c:tx>
          <c:spPr>
            <a:solidFill>
              <a:srgbClr val="A936A1"/>
            </a:solidFill>
            <a:effectLst/>
          </c:spPr>
          <c:invertIfNegative val="0"/>
          <c:dLbls>
            <c:numFmt formatCode="0%;0%;;" sourceLinked="0"/>
            <c:spPr>
              <a:noFill/>
              <a:ln>
                <a:noFill/>
              </a:ln>
              <a:effectLst/>
            </c:spPr>
            <c:txPr>
              <a:bodyPr/>
              <a:lstStyle/>
              <a:p>
                <a:pPr>
                  <a:defRPr sz="1200" b="0" i="0" u="none" strike="noStrike">
                    <a:solidFill>
                      <a:srgbClr val="FFFFFF"/>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Have you recently seen, heard, or read any information or messaging about preparing for a disaster?</c:v>
                </c:pt>
                <c:pt idx="1">
                  <c:v>Do you know where the Community Emergency Hubs are in your area?</c:v>
                </c:pt>
                <c:pt idx="2">
                  <c:v>Do you have a household emergency plan?</c:v>
                </c:pt>
                <c:pt idx="3">
                  <c:v>Have you recently actively looked for or accessed any information about preparing for a disaster?</c:v>
                </c:pt>
              </c:strCache>
            </c:strRef>
          </c:cat>
          <c:val>
            <c:numRef>
              <c:f>Sheet1!$C$2:$C$5</c:f>
              <c:numCache>
                <c:formatCode>General</c:formatCode>
                <c:ptCount val="4"/>
                <c:pt idx="0">
                  <c:v>0.53</c:v>
                </c:pt>
                <c:pt idx="1">
                  <c:v>0.54</c:v>
                </c:pt>
                <c:pt idx="2">
                  <c:v>0.69</c:v>
                </c:pt>
                <c:pt idx="3">
                  <c:v>0.81</c:v>
                </c:pt>
              </c:numCache>
            </c:numRef>
          </c:val>
          <c:extLst>
            <c:ext xmlns:c16="http://schemas.microsoft.com/office/drawing/2014/chart" uri="{C3380CC4-5D6E-409C-BE32-E72D297353CC}">
              <c16:uniqueId val="{00000001-A638-4724-A845-BD63B83F4D78}"/>
            </c:ext>
          </c:extLst>
        </c:ser>
        <c:dLbls>
          <c:showLegendKey val="0"/>
          <c:showVal val="1"/>
          <c:showCatName val="0"/>
          <c:showSerName val="0"/>
          <c:showPercent val="0"/>
          <c:showBubbleSize val="0"/>
        </c:dLbls>
        <c:gapWidth val="130"/>
        <c:overlap val="10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legend>
      <c:legendPos val="b"/>
      <c:overlay val="0"/>
      <c:txPr>
        <a:bodyPr/>
        <a:lstStyle/>
        <a:p>
          <a:pPr>
            <a:defRPr>
              <a:latin typeface="Century Gothic"/>
              <a:cs typeface="Century Gothic"/>
            </a:defRPr>
          </a:pPr>
          <a:endParaRPr lang="en-US"/>
        </a:p>
      </c:txPr>
    </c:legend>
    <c:plotVisOnly val="1"/>
    <c:dispBlanksAs val="span"/>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And what is the reason your household is not well prepared to look after itself without assistance?</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Cost</c:v>
                </c:pt>
                <c:pt idx="1">
                  <c:v>I'm not sure what I need</c:v>
                </c:pt>
                <c:pt idx="2">
                  <c:v>Other (Please specify)</c:v>
                </c:pt>
                <c:pt idx="3">
                  <c:v>Time</c:v>
                </c:pt>
                <c:pt idx="4">
                  <c:v>Someone else will look after me</c:v>
                </c:pt>
                <c:pt idx="5">
                  <c:v>Nothing will happen here</c:v>
                </c:pt>
              </c:strCache>
            </c:strRef>
          </c:cat>
          <c:val>
            <c:numRef>
              <c:f>Sheet1!$B$2:$B$7</c:f>
              <c:numCache>
                <c:formatCode>General</c:formatCode>
                <c:ptCount val="6"/>
                <c:pt idx="0">
                  <c:v>0.35818908122503329</c:v>
                </c:pt>
                <c:pt idx="1">
                  <c:v>0.2969374167776298</c:v>
                </c:pt>
                <c:pt idx="2">
                  <c:v>0.18242343541944075</c:v>
                </c:pt>
                <c:pt idx="3">
                  <c:v>0.14647137150466044</c:v>
                </c:pt>
                <c:pt idx="4">
                  <c:v>1.0652463382157125E-2</c:v>
                </c:pt>
                <c:pt idx="5">
                  <c:v>5.3262316910785623E-3</c:v>
                </c:pt>
              </c:numCache>
            </c:numRef>
          </c:val>
          <c:extLst>
            <c:ext xmlns:c16="http://schemas.microsoft.com/office/drawing/2014/chart" uri="{C3380CC4-5D6E-409C-BE32-E72D297353CC}">
              <c16:uniqueId val="{00000000-2077-4464-82F7-64A6FCD2FB0F}"/>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How many days is your household prepared to look after itself without assistance during an emergency event?</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3-7 days</c:v>
                </c:pt>
                <c:pt idx="1">
                  <c:v>1-3 days</c:v>
                </c:pt>
                <c:pt idx="2">
                  <c:v>7-10 days</c:v>
                </c:pt>
                <c:pt idx="3">
                  <c:v>More than 14 days</c:v>
                </c:pt>
                <c:pt idx="4">
                  <c:v>10-14 days</c:v>
                </c:pt>
                <c:pt idx="5">
                  <c:v>1 day</c:v>
                </c:pt>
              </c:strCache>
            </c:strRef>
          </c:cat>
          <c:val>
            <c:numRef>
              <c:f>Sheet1!$B$2:$B$7</c:f>
              <c:numCache>
                <c:formatCode>General</c:formatCode>
                <c:ptCount val="6"/>
                <c:pt idx="0">
                  <c:v>0.36911327959270257</c:v>
                </c:pt>
                <c:pt idx="1">
                  <c:v>0.26516758591429784</c:v>
                </c:pt>
                <c:pt idx="2">
                  <c:v>0.15570640644887568</c:v>
                </c:pt>
                <c:pt idx="3">
                  <c:v>8.2732286805260929E-2</c:v>
                </c:pt>
                <c:pt idx="4">
                  <c:v>7.4246924056003388E-2</c:v>
                </c:pt>
                <c:pt idx="5">
                  <c:v>5.303351718285957E-2</c:v>
                </c:pt>
              </c:numCache>
            </c:numRef>
          </c:val>
          <c:extLst>
            <c:ext xmlns:c16="http://schemas.microsoft.com/office/drawing/2014/chart" uri="{C3380CC4-5D6E-409C-BE32-E72D297353CC}">
              <c16:uniqueId val="{00000000-B059-4975-8378-8BC5E2553044}"/>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How often do you review your emergency supplies?</c:v>
                </c:pt>
              </c:strCache>
            </c:strRef>
          </c:tx>
          <c:spPr>
            <a:solidFill>
              <a:srgbClr val="0097E0"/>
            </a:solidFill>
            <a:effectLst/>
          </c:spPr>
          <c:invertIfNegative val="0"/>
          <c:dLbls>
            <c:numFmt formatCode="0%;0%;;" sourceLinked="0"/>
            <c:spPr>
              <a:noFill/>
              <a:ln>
                <a:noFill/>
              </a:ln>
              <a:effectLst/>
            </c:spPr>
            <c:txPr>
              <a:bodyPr/>
              <a:lstStyle/>
              <a:p>
                <a:pPr>
                  <a:defRPr sz="1200" b="0" i="0" u="none" strike="noStrike">
                    <a:solidFill>
                      <a:srgbClr val="000000"/>
                    </a:solidFill>
                    <a:latin typeface="Century Gothic"/>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Hardly ever</c:v>
                </c:pt>
                <c:pt idx="1">
                  <c:v>Every year</c:v>
                </c:pt>
                <c:pt idx="2">
                  <c:v>Every six months</c:v>
                </c:pt>
                <c:pt idx="3">
                  <c:v>I don't have an emergency supplies</c:v>
                </c:pt>
                <c:pt idx="4">
                  <c:v>Every three months</c:v>
                </c:pt>
                <c:pt idx="5">
                  <c:v>Never have</c:v>
                </c:pt>
              </c:strCache>
            </c:strRef>
          </c:cat>
          <c:val>
            <c:numRef>
              <c:f>Sheet1!$B$2:$B$7</c:f>
              <c:numCache>
                <c:formatCode>General</c:formatCode>
                <c:ptCount val="6"/>
                <c:pt idx="0">
                  <c:v>0.34408145948239288</c:v>
                </c:pt>
                <c:pt idx="1">
                  <c:v>0.21977089520577003</c:v>
                </c:pt>
                <c:pt idx="2">
                  <c:v>0.16164616037335597</c:v>
                </c:pt>
                <c:pt idx="3">
                  <c:v>0.10521849809079338</c:v>
                </c:pt>
                <c:pt idx="4">
                  <c:v>8.7399236317352566E-2</c:v>
                </c:pt>
                <c:pt idx="5">
                  <c:v>8.188375053033517E-2</c:v>
                </c:pt>
              </c:numCache>
            </c:numRef>
          </c:val>
          <c:extLst>
            <c:ext xmlns:c16="http://schemas.microsoft.com/office/drawing/2014/chart" uri="{C3380CC4-5D6E-409C-BE32-E72D297353CC}">
              <c16:uniqueId val="{00000000-68EF-4D89-B9D3-41A4513E001A}"/>
            </c:ext>
          </c:extLst>
        </c:ser>
        <c:dLbls>
          <c:showLegendKey val="0"/>
          <c:showVal val="1"/>
          <c:showCatName val="0"/>
          <c:showSerName val="0"/>
          <c:showPercent val="0"/>
          <c:showBubbleSize val="0"/>
        </c:dLbls>
        <c:gapWidth val="250"/>
        <c:axId val="2094734554"/>
        <c:axId val="2094734552"/>
      </c:barChart>
      <c:catAx>
        <c:axId val="2094734554"/>
        <c:scaling>
          <c:orientation val="maxMin"/>
        </c:scaling>
        <c:delete val="0"/>
        <c:axPos val="l"/>
        <c:numFmt formatCode="General" sourceLinked="1"/>
        <c:majorTickMark val="out"/>
        <c:minorTickMark val="none"/>
        <c:tickLblPos val="nextTo"/>
        <c:spPr>
          <a:ln w="12700" cap="flat">
            <a:noFill/>
            <a:prstDash val="solid"/>
            <a:round/>
          </a:ln>
        </c:spPr>
        <c:txPr>
          <a:bodyPr/>
          <a:lstStyle/>
          <a:p>
            <a:pPr>
              <a:defRPr sz="1200" b="0" i="0" u="none" strike="noStrike">
                <a:solidFill>
                  <a:srgbClr val="000000"/>
                </a:solidFill>
                <a:latin typeface="Century Gothic"/>
              </a:defRPr>
            </a:pPr>
            <a:endParaRPr lang="en-US"/>
          </a:p>
        </c:txPr>
        <c:crossAx val="2094734552"/>
        <c:crosses val="autoZero"/>
        <c:auto val="1"/>
        <c:lblAlgn val="ctr"/>
        <c:lblOffset val="100"/>
        <c:noMultiLvlLbl val="1"/>
      </c:catAx>
      <c:valAx>
        <c:axId val="2094734552"/>
        <c:scaling>
          <c:orientation val="minMax"/>
          <c:max val="1"/>
          <c:min val="0"/>
        </c:scaling>
        <c:delete val="1"/>
        <c:axPos val="t"/>
        <c:numFmt formatCode="0%" sourceLinked="0"/>
        <c:majorTickMark val="out"/>
        <c:minorTickMark val="none"/>
        <c:tickLblPos val="low"/>
        <c:crossAx val="2094734554"/>
        <c:crosses val="autoZero"/>
        <c:crossBetween val="between"/>
      </c:valAx>
      <c:spPr>
        <a:noFill/>
        <a:ln>
          <a:noFill/>
        </a:ln>
        <a:effectLst/>
      </c:spPr>
    </c:plotArea>
    <c:plotVisOnly val="1"/>
    <c:dispBlanksAs val="span"/>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4756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19</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chart" Target="../charts/chart25.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chart" Target="../charts/chart26.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chart" Target="../charts/chart2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chart" Target="../charts/chart28.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chart" Target="../charts/chart2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Text 0"/>
          <p:cNvSpPr/>
          <p:nvPr/>
        </p:nvSpPr>
        <p:spPr>
          <a:xfrm>
            <a:off x="5702400" y="3279600"/>
            <a:ext cx="6120000" cy="756000"/>
          </a:xfrm>
          <a:prstGeom prst="rect">
            <a:avLst/>
          </a:prstGeom>
          <a:noFill/>
          <a:ln/>
        </p:spPr>
        <p:txBody>
          <a:bodyPr wrap="square" rtlCol="0" anchor="t"/>
          <a:lstStyle/>
          <a:p>
            <a:pPr marL="0" indent="0">
              <a:buNone/>
            </a:pPr>
            <a:r>
              <a:rPr lang="en-US" sz="2400" dirty="0">
                <a:solidFill>
                  <a:srgbClr val="2300F1"/>
                </a:solidFill>
                <a:latin typeface="Century Gothic" pitchFamily="34" charset="0"/>
                <a:ea typeface="Century Gothic" pitchFamily="34" charset="-122"/>
                <a:cs typeface="Century Gothic" pitchFamily="34" charset="-120"/>
              </a:rPr>
              <a:t>Emergency Management Otago - Community Resilience Survey</a:t>
            </a:r>
            <a:endParaRPr lang="en-US" sz="2400" dirty="0"/>
          </a:p>
        </p:txBody>
      </p:sp>
      <p:pic>
        <p:nvPicPr>
          <p:cNvPr id="3" name="Image 0" descr="images/askyourteam-logo.jpg"/>
          <p:cNvPicPr>
            <a:picLocks noChangeAspect="1"/>
          </p:cNvPicPr>
          <p:nvPr/>
        </p:nvPicPr>
        <p:blipFill>
          <a:blip r:embed="rId3"/>
          <a:stretch>
            <a:fillRect/>
          </a:stretch>
        </p:blipFill>
        <p:spPr>
          <a:xfrm>
            <a:off x="11318400" y="6076800"/>
            <a:ext cx="507600" cy="507600"/>
          </a:xfrm>
          <a:prstGeom prst="rect">
            <a:avLst/>
          </a:prstGeom>
        </p:spPr>
      </p:pic>
      <p:pic>
        <p:nvPicPr>
          <p:cNvPr id="4" name="Image 1" descr="https://assets.askyourteam.com/image/image/1286/thumb_x1_Emergency%2BManagement%2BOtago.jpg"/>
          <p:cNvPicPr>
            <a:picLocks noChangeAspect="1"/>
          </p:cNvPicPr>
          <p:nvPr/>
        </p:nvPicPr>
        <p:blipFill>
          <a:blip r:embed="rId4"/>
          <a:stretch>
            <a:fillRect/>
          </a:stretch>
        </p:blipFill>
        <p:spPr>
          <a:xfrm>
            <a:off x="10952820" y="180000"/>
            <a:ext cx="1028700" cy="685800"/>
          </a:xfrm>
          <a:prstGeom prst="rect">
            <a:avLst/>
          </a:prstGeom>
        </p:spPr>
      </p:pic>
      <p:pic>
        <p:nvPicPr>
          <p:cNvPr id="5" name="Image 2" descr="images/coverPageGraphic.jpg"/>
          <p:cNvPicPr>
            <a:picLocks noChangeAspect="1"/>
          </p:cNvPicPr>
          <p:nvPr/>
        </p:nvPicPr>
        <p:blipFill>
          <a:blip r:embed="rId5"/>
          <a:stretch>
            <a:fillRect/>
          </a:stretch>
        </p:blipFill>
        <p:spPr>
          <a:xfrm>
            <a:off x="0" y="0"/>
            <a:ext cx="5241600" cy="5821200"/>
          </a:xfrm>
          <a:prstGeom prst="rect">
            <a:avLst/>
          </a:prstGeom>
        </p:spPr>
      </p:pic>
      <p:sp>
        <p:nvSpPr>
          <p:cNvPr id="6" name="Text 1"/>
          <p:cNvSpPr/>
          <p:nvPr/>
        </p:nvSpPr>
        <p:spPr>
          <a:xfrm>
            <a:off x="10548000" y="6264000"/>
            <a:ext cx="813600" cy="212400"/>
          </a:xfrm>
          <a:prstGeom prst="rect">
            <a:avLst/>
          </a:prstGeom>
          <a:noFill/>
          <a:ln/>
        </p:spPr>
        <p:txBody>
          <a:bodyPr wrap="square" rtlCol="0" anchor="ctr"/>
          <a:lstStyle/>
          <a:p>
            <a:pPr marL="0" indent="0">
              <a:buNone/>
            </a:pPr>
            <a:r>
              <a:rPr lang="en-US" sz="800" dirty="0">
                <a:solidFill>
                  <a:srgbClr val="4A4A4A"/>
                </a:solidFill>
                <a:latin typeface="Century Gothic" pitchFamily="34" charset="0"/>
                <a:ea typeface="Century Gothic" pitchFamily="34" charset="-122"/>
                <a:cs typeface="Century Gothic" pitchFamily="34" charset="-120"/>
              </a:rPr>
              <a:t>Powered by</a:t>
            </a:r>
            <a:endParaRPr lang="en-US" sz="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4">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If you had to evacuate from your home, where would you go?</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6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5">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I have a good understanding of how some of these hazards might become more frequent and intense due to climate change</a:t>
            </a:r>
            <a:endParaRPr lang="en-US" sz="1600" dirty="0"/>
          </a:p>
        </p:txBody>
      </p:sp>
      <p:graphicFrame>
        <p:nvGraphicFramePr>
          <p:cNvPr id="4" name="Chart 0"/>
          <p:cNvGraphicFramePr/>
          <p:nvPr/>
        </p:nvGraphicFramePr>
        <p:xfrm>
          <a:off x="914400" y="1440000"/>
          <a:ext cx="10080000" cy="324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1 choice.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6">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Thinking about your household emergency plan, which of the following have you included?</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15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7">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What do you remember about the information ?</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3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8">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What do you think are the main hazards in Otago that could affect you and your family?</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10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 19">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What is the main reason why you do not have an household emergency plan?</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1 choice.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 20">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What prompted you to take these actions to be prepared?</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13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 21">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What two things could you do in the next 12 months to help your household be more prepared for a disaster?</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2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 22">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What would encourage you to develop a household emergency plan?</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1 choice.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 23">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Where did you see, hear, or read the information?</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10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Average Category Score</a:t>
            </a:r>
            <a:endParaRPr lang="en-US" sz="2800" dirty="0"/>
          </a:p>
        </p:txBody>
      </p:sp>
      <p:sp>
        <p:nvSpPr>
          <p:cNvPr id="3"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4"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5" name="Image 0" descr="images/askyourteam-logo.jpg"/>
          <p:cNvPicPr>
            <a:picLocks noChangeAspect="1"/>
          </p:cNvPicPr>
          <p:nvPr/>
        </p:nvPicPr>
        <p:blipFill>
          <a:blip r:embed="rId3"/>
          <a:stretch>
            <a:fillRect/>
          </a:stretch>
        </p:blipFill>
        <p:spPr>
          <a:xfrm>
            <a:off x="11318400" y="6076800"/>
            <a:ext cx="507600" cy="507600"/>
          </a:xfrm>
          <a:prstGeom prst="rect">
            <a:avLst/>
          </a:prstGeom>
        </p:spPr>
      </p:pic>
      <p:sp>
        <p:nvSpPr>
          <p:cNvPr id="6" name="Text 3"/>
          <p:cNvSpPr/>
          <p:nvPr/>
        </p:nvSpPr>
        <p:spPr>
          <a:xfrm>
            <a:off x="748800" y="6055200"/>
            <a:ext cx="10522800" cy="342000"/>
          </a:xfrm>
          <a:prstGeom prst="rect">
            <a:avLst/>
          </a:prstGeom>
          <a:noFill/>
          <a:ln/>
        </p:spPr>
        <p:txBody>
          <a:bodyPr wrap="square" rtlCol="0" anchor="ctr"/>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The category average is calculated using the score of each question in that category. Categories only apply to the Strongly Agree to Strongly Disagree Likert scale question types. The ‘Custom’ category is made up of customised questions and not based on AskYourTeam’s recommended question set.</a:t>
            </a:r>
            <a:endParaRPr lang="en-US" sz="1000" dirty="0"/>
          </a:p>
        </p:txBody>
      </p:sp>
      <p:graphicFrame>
        <p:nvGraphicFramePr>
          <p:cNvPr id="7" name="Chart 0"/>
          <p:cNvGraphicFramePr/>
          <p:nvPr/>
        </p:nvGraphicFramePr>
        <p:xfrm>
          <a:off x="914400" y="1260000"/>
          <a:ext cx="10080000" cy="2160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 24">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Which of the following actions have you taken to prepare yourself or your household for an emergency?</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10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 25">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Which online media platforms do you view for emergency information?</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7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 26">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Which radio stations do you listen to for emergency information?</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13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 27">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Matrix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How would you rate the following in relation to the information you looked for or accessed</a:t>
            </a:r>
            <a:endParaRPr lang="en-US" sz="1600" dirty="0"/>
          </a:p>
        </p:txBody>
      </p:sp>
      <p:sp>
        <p:nvSpPr>
          <p:cNvPr id="4"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graphicFrame>
        <p:nvGraphicFramePr>
          <p:cNvPr id="5" name="Chart 0"/>
          <p:cNvGraphicFramePr/>
          <p:nvPr/>
        </p:nvGraphicFramePr>
        <p:xfrm>
          <a:off x="914400" y="1440000"/>
          <a:ext cx="10080000" cy="2376000"/>
        </p:xfrm>
        <a:graphic>
          <a:graphicData uri="http://schemas.openxmlformats.org/drawingml/2006/chart">
            <c:chart xmlns:c="http://schemas.openxmlformats.org/drawingml/2006/chart" xmlns:r="http://schemas.openxmlformats.org/officeDocument/2006/relationships" r:id="rId3"/>
          </a:graphicData>
        </a:graphic>
      </p:graphicFrame>
      <p:sp>
        <p:nvSpPr>
          <p:cNvPr id="6" name="Shape 3"/>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7"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Slide 28">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Average score by Age Range</a:t>
            </a:r>
            <a:endParaRPr lang="en-US" sz="2800" dirty="0"/>
          </a:p>
        </p:txBody>
      </p:sp>
      <p:sp>
        <p:nvSpPr>
          <p:cNvPr id="3"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4"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5" name="Image 0" descr="images/askyourteam-logo.jpg"/>
          <p:cNvPicPr>
            <a:picLocks noChangeAspect="1"/>
          </p:cNvPicPr>
          <p:nvPr/>
        </p:nvPicPr>
        <p:blipFill>
          <a:blip r:embed="rId3"/>
          <a:stretch>
            <a:fillRect/>
          </a:stretch>
        </p:blipFill>
        <p:spPr>
          <a:xfrm>
            <a:off x="11318400" y="6076800"/>
            <a:ext cx="507600" cy="507600"/>
          </a:xfrm>
          <a:prstGeom prst="rect">
            <a:avLst/>
          </a:prstGeom>
        </p:spPr>
      </p:pic>
      <p:graphicFrame>
        <p:nvGraphicFramePr>
          <p:cNvPr id="6" name="Chart 0"/>
          <p:cNvGraphicFramePr/>
          <p:nvPr/>
        </p:nvGraphicFramePr>
        <p:xfrm>
          <a:off x="720000" y="1008000"/>
          <a:ext cx="10080000" cy="468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3"/>
          <p:cNvSpPr/>
          <p:nvPr/>
        </p:nvSpPr>
        <p:spPr>
          <a:xfrm>
            <a:off x="2700000" y="5904000"/>
            <a:ext cx="6840000" cy="0"/>
          </a:xfrm>
          <a:prstGeom prst="rect">
            <a:avLst/>
          </a:prstGeom>
          <a:noFill/>
          <a:ln/>
        </p:spPr>
        <p:txBody>
          <a:bodyPr wrap="square" rtlCol="0" anchor="ctr"/>
          <a:lstStyle/>
          <a:p>
            <a:pPr marL="0" indent="0" algn="ctr">
              <a:buNone/>
            </a:pPr>
            <a:r>
              <a:rPr lang="en-US" sz="1600" dirty="0">
                <a:solidFill>
                  <a:srgbClr val="2300F1"/>
                </a:solidFill>
                <a:latin typeface="Century Gothic" pitchFamily="34" charset="0"/>
                <a:ea typeface="Century Gothic" pitchFamily="34" charset="-122"/>
                <a:cs typeface="Century Gothic" pitchFamily="34" charset="-120"/>
              </a:rPr>
              <a:t>Overall organisation average: 73%</a:t>
            </a:r>
            <a:endParaRPr lang="en-US" sz="1600" dirty="0"/>
          </a:p>
        </p:txBody>
      </p:sp>
      <p:sp>
        <p:nvSpPr>
          <p:cNvPr id="8" name="Text 4"/>
          <p:cNvSpPr/>
          <p:nvPr/>
        </p:nvSpPr>
        <p:spPr>
          <a:xfrm>
            <a:off x="759600" y="6048000"/>
            <a:ext cx="8280000" cy="432000"/>
          </a:xfrm>
          <a:prstGeom prst="rect">
            <a:avLst/>
          </a:prstGeom>
          <a:noFill/>
          <a:ln/>
        </p:spPr>
        <p:txBody>
          <a:bodyPr wrap="square" rtlCol="0" anchor="ctr"/>
          <a:lstStyle/>
          <a:p>
            <a:pPr marL="0" indent="0">
              <a:buNone/>
            </a:pPr>
            <a:r>
              <a:rPr lang="en-US" sz="1100" dirty="0">
                <a:solidFill>
                  <a:srgbClr val="4A4A4A"/>
                </a:solidFill>
                <a:latin typeface="Century Gothic" pitchFamily="34" charset="0"/>
                <a:ea typeface="Century Gothic" pitchFamily="34" charset="-122"/>
                <a:cs typeface="Century Gothic" pitchFamily="34" charset="-120"/>
              </a:rPr>
              <a:t>*Number in brackets is the number of respondents in each demographic category</a:t>
            </a:r>
            <a:endParaRPr lang="en-US" sz="11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Slide 29">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Average score by District</a:t>
            </a:r>
            <a:endParaRPr lang="en-US" sz="2800" dirty="0"/>
          </a:p>
        </p:txBody>
      </p:sp>
      <p:sp>
        <p:nvSpPr>
          <p:cNvPr id="3"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4"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5" name="Image 0" descr="images/askyourteam-logo.jpg"/>
          <p:cNvPicPr>
            <a:picLocks noChangeAspect="1"/>
          </p:cNvPicPr>
          <p:nvPr/>
        </p:nvPicPr>
        <p:blipFill>
          <a:blip r:embed="rId3"/>
          <a:stretch>
            <a:fillRect/>
          </a:stretch>
        </p:blipFill>
        <p:spPr>
          <a:xfrm>
            <a:off x="11318400" y="6076800"/>
            <a:ext cx="507600" cy="507600"/>
          </a:xfrm>
          <a:prstGeom prst="rect">
            <a:avLst/>
          </a:prstGeom>
        </p:spPr>
      </p:pic>
      <p:graphicFrame>
        <p:nvGraphicFramePr>
          <p:cNvPr id="6" name="Chart 0"/>
          <p:cNvGraphicFramePr/>
          <p:nvPr/>
        </p:nvGraphicFramePr>
        <p:xfrm>
          <a:off x="720000" y="1008000"/>
          <a:ext cx="10080000" cy="468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3"/>
          <p:cNvSpPr/>
          <p:nvPr/>
        </p:nvSpPr>
        <p:spPr>
          <a:xfrm>
            <a:off x="2700000" y="5904000"/>
            <a:ext cx="6840000" cy="0"/>
          </a:xfrm>
          <a:prstGeom prst="rect">
            <a:avLst/>
          </a:prstGeom>
          <a:noFill/>
          <a:ln/>
        </p:spPr>
        <p:txBody>
          <a:bodyPr wrap="square" rtlCol="0" anchor="ctr"/>
          <a:lstStyle/>
          <a:p>
            <a:pPr marL="0" indent="0" algn="ctr">
              <a:buNone/>
            </a:pPr>
            <a:r>
              <a:rPr lang="en-US" sz="1600" dirty="0">
                <a:solidFill>
                  <a:srgbClr val="2300F1"/>
                </a:solidFill>
                <a:latin typeface="Century Gothic" pitchFamily="34" charset="0"/>
                <a:ea typeface="Century Gothic" pitchFamily="34" charset="-122"/>
                <a:cs typeface="Century Gothic" pitchFamily="34" charset="-120"/>
              </a:rPr>
              <a:t>Overall organisation average: 73%</a:t>
            </a:r>
            <a:endParaRPr lang="en-US" sz="1600" dirty="0"/>
          </a:p>
        </p:txBody>
      </p:sp>
      <p:sp>
        <p:nvSpPr>
          <p:cNvPr id="8" name="Text 4"/>
          <p:cNvSpPr/>
          <p:nvPr/>
        </p:nvSpPr>
        <p:spPr>
          <a:xfrm>
            <a:off x="759600" y="6048000"/>
            <a:ext cx="8280000" cy="432000"/>
          </a:xfrm>
          <a:prstGeom prst="rect">
            <a:avLst/>
          </a:prstGeom>
          <a:noFill/>
          <a:ln/>
        </p:spPr>
        <p:txBody>
          <a:bodyPr wrap="square" rtlCol="0" anchor="ctr"/>
          <a:lstStyle/>
          <a:p>
            <a:pPr marL="0" indent="0">
              <a:buNone/>
            </a:pPr>
            <a:r>
              <a:rPr lang="en-US" sz="1100" dirty="0">
                <a:solidFill>
                  <a:srgbClr val="4A4A4A"/>
                </a:solidFill>
                <a:latin typeface="Century Gothic" pitchFamily="34" charset="0"/>
                <a:ea typeface="Century Gothic" pitchFamily="34" charset="-122"/>
                <a:cs typeface="Century Gothic" pitchFamily="34" charset="-120"/>
              </a:rPr>
              <a:t>*Number in brackets is the number of respondents in each demographic category</a:t>
            </a:r>
            <a:endParaRPr lang="en-US" sz="11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Slide 30">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Average score by Ethnicity</a:t>
            </a:r>
            <a:endParaRPr lang="en-US" sz="2800" dirty="0"/>
          </a:p>
        </p:txBody>
      </p:sp>
      <p:sp>
        <p:nvSpPr>
          <p:cNvPr id="3"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4"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5" name="Image 0" descr="images/askyourteam-logo.jpg"/>
          <p:cNvPicPr>
            <a:picLocks noChangeAspect="1"/>
          </p:cNvPicPr>
          <p:nvPr/>
        </p:nvPicPr>
        <p:blipFill>
          <a:blip r:embed="rId3"/>
          <a:stretch>
            <a:fillRect/>
          </a:stretch>
        </p:blipFill>
        <p:spPr>
          <a:xfrm>
            <a:off x="11318400" y="6076800"/>
            <a:ext cx="507600" cy="507600"/>
          </a:xfrm>
          <a:prstGeom prst="rect">
            <a:avLst/>
          </a:prstGeom>
        </p:spPr>
      </p:pic>
      <p:graphicFrame>
        <p:nvGraphicFramePr>
          <p:cNvPr id="6" name="Chart 0"/>
          <p:cNvGraphicFramePr/>
          <p:nvPr/>
        </p:nvGraphicFramePr>
        <p:xfrm>
          <a:off x="720000" y="1008000"/>
          <a:ext cx="10080000" cy="468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3"/>
          <p:cNvSpPr/>
          <p:nvPr/>
        </p:nvSpPr>
        <p:spPr>
          <a:xfrm>
            <a:off x="2700000" y="5904000"/>
            <a:ext cx="6840000" cy="0"/>
          </a:xfrm>
          <a:prstGeom prst="rect">
            <a:avLst/>
          </a:prstGeom>
          <a:noFill/>
          <a:ln/>
        </p:spPr>
        <p:txBody>
          <a:bodyPr wrap="square" rtlCol="0" anchor="ctr"/>
          <a:lstStyle/>
          <a:p>
            <a:pPr marL="0" indent="0" algn="ctr">
              <a:buNone/>
            </a:pPr>
            <a:r>
              <a:rPr lang="en-US" sz="1600" dirty="0">
                <a:solidFill>
                  <a:srgbClr val="2300F1"/>
                </a:solidFill>
                <a:latin typeface="Century Gothic" pitchFamily="34" charset="0"/>
                <a:ea typeface="Century Gothic" pitchFamily="34" charset="-122"/>
                <a:cs typeface="Century Gothic" pitchFamily="34" charset="-120"/>
              </a:rPr>
              <a:t>Overall organisation average: 73%</a:t>
            </a:r>
            <a:endParaRPr lang="en-US" sz="1600" dirty="0"/>
          </a:p>
        </p:txBody>
      </p:sp>
      <p:sp>
        <p:nvSpPr>
          <p:cNvPr id="8" name="Text 4"/>
          <p:cNvSpPr/>
          <p:nvPr/>
        </p:nvSpPr>
        <p:spPr>
          <a:xfrm>
            <a:off x="759600" y="6048000"/>
            <a:ext cx="8280000" cy="432000"/>
          </a:xfrm>
          <a:prstGeom prst="rect">
            <a:avLst/>
          </a:prstGeom>
          <a:noFill/>
          <a:ln/>
        </p:spPr>
        <p:txBody>
          <a:bodyPr wrap="square" rtlCol="0" anchor="ctr"/>
          <a:lstStyle/>
          <a:p>
            <a:pPr marL="0" indent="0">
              <a:buNone/>
            </a:pPr>
            <a:r>
              <a:rPr lang="en-US" sz="1100" dirty="0">
                <a:solidFill>
                  <a:srgbClr val="4A4A4A"/>
                </a:solidFill>
                <a:latin typeface="Century Gothic" pitchFamily="34" charset="0"/>
                <a:ea typeface="Century Gothic" pitchFamily="34" charset="-122"/>
                <a:cs typeface="Century Gothic" pitchFamily="34" charset="-120"/>
              </a:rPr>
              <a:t>*Number in brackets is the number of respondents in each demographic category</a:t>
            </a:r>
            <a:endParaRPr lang="en-US" sz="11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Slide 31">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Average score by Gender Type</a:t>
            </a:r>
            <a:endParaRPr lang="en-US" sz="2800" dirty="0"/>
          </a:p>
        </p:txBody>
      </p:sp>
      <p:sp>
        <p:nvSpPr>
          <p:cNvPr id="3"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4"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5" name="Image 0" descr="images/askyourteam-logo.jpg"/>
          <p:cNvPicPr>
            <a:picLocks noChangeAspect="1"/>
          </p:cNvPicPr>
          <p:nvPr/>
        </p:nvPicPr>
        <p:blipFill>
          <a:blip r:embed="rId3"/>
          <a:stretch>
            <a:fillRect/>
          </a:stretch>
        </p:blipFill>
        <p:spPr>
          <a:xfrm>
            <a:off x="11318400" y="6076800"/>
            <a:ext cx="507600" cy="507600"/>
          </a:xfrm>
          <a:prstGeom prst="rect">
            <a:avLst/>
          </a:prstGeom>
        </p:spPr>
      </p:pic>
      <p:graphicFrame>
        <p:nvGraphicFramePr>
          <p:cNvPr id="6" name="Chart 0"/>
          <p:cNvGraphicFramePr/>
          <p:nvPr/>
        </p:nvGraphicFramePr>
        <p:xfrm>
          <a:off x="720000" y="1008000"/>
          <a:ext cx="10080000" cy="468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3"/>
          <p:cNvSpPr/>
          <p:nvPr/>
        </p:nvSpPr>
        <p:spPr>
          <a:xfrm>
            <a:off x="2700000" y="5904000"/>
            <a:ext cx="6840000" cy="0"/>
          </a:xfrm>
          <a:prstGeom prst="rect">
            <a:avLst/>
          </a:prstGeom>
          <a:noFill/>
          <a:ln/>
        </p:spPr>
        <p:txBody>
          <a:bodyPr wrap="square" rtlCol="0" anchor="ctr"/>
          <a:lstStyle/>
          <a:p>
            <a:pPr marL="0" indent="0" algn="ctr">
              <a:buNone/>
            </a:pPr>
            <a:r>
              <a:rPr lang="en-US" sz="1600" dirty="0">
                <a:solidFill>
                  <a:srgbClr val="2300F1"/>
                </a:solidFill>
                <a:latin typeface="Century Gothic" pitchFamily="34" charset="0"/>
                <a:ea typeface="Century Gothic" pitchFamily="34" charset="-122"/>
                <a:cs typeface="Century Gothic" pitchFamily="34" charset="-120"/>
              </a:rPr>
              <a:t>Overall organisation average: 73%</a:t>
            </a:r>
            <a:endParaRPr lang="en-US" sz="1600" dirty="0"/>
          </a:p>
        </p:txBody>
      </p:sp>
      <p:sp>
        <p:nvSpPr>
          <p:cNvPr id="8" name="Text 4"/>
          <p:cNvSpPr/>
          <p:nvPr/>
        </p:nvSpPr>
        <p:spPr>
          <a:xfrm>
            <a:off x="759600" y="6048000"/>
            <a:ext cx="8280000" cy="432000"/>
          </a:xfrm>
          <a:prstGeom prst="rect">
            <a:avLst/>
          </a:prstGeom>
          <a:noFill/>
          <a:ln/>
        </p:spPr>
        <p:txBody>
          <a:bodyPr wrap="square" rtlCol="0" anchor="ctr"/>
          <a:lstStyle/>
          <a:p>
            <a:pPr marL="0" indent="0">
              <a:buNone/>
            </a:pPr>
            <a:r>
              <a:rPr lang="en-US" sz="1100" dirty="0">
                <a:solidFill>
                  <a:srgbClr val="4A4A4A"/>
                </a:solidFill>
                <a:latin typeface="Century Gothic" pitchFamily="34" charset="0"/>
                <a:ea typeface="Century Gothic" pitchFamily="34" charset="-122"/>
                <a:cs typeface="Century Gothic" pitchFamily="34" charset="-120"/>
              </a:rPr>
              <a:t>*Number in brackets is the number of respondents in each demographic category</a:t>
            </a:r>
            <a:endParaRPr lang="en-US" sz="11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 32">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Average score by Living situation</a:t>
            </a:r>
            <a:endParaRPr lang="en-US" sz="2800" dirty="0"/>
          </a:p>
        </p:txBody>
      </p:sp>
      <p:sp>
        <p:nvSpPr>
          <p:cNvPr id="3"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4"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5" name="Image 0" descr="images/askyourteam-logo.jpg"/>
          <p:cNvPicPr>
            <a:picLocks noChangeAspect="1"/>
          </p:cNvPicPr>
          <p:nvPr/>
        </p:nvPicPr>
        <p:blipFill>
          <a:blip r:embed="rId3"/>
          <a:stretch>
            <a:fillRect/>
          </a:stretch>
        </p:blipFill>
        <p:spPr>
          <a:xfrm>
            <a:off x="11318400" y="6076800"/>
            <a:ext cx="507600" cy="507600"/>
          </a:xfrm>
          <a:prstGeom prst="rect">
            <a:avLst/>
          </a:prstGeom>
        </p:spPr>
      </p:pic>
      <p:graphicFrame>
        <p:nvGraphicFramePr>
          <p:cNvPr id="6" name="Chart 0"/>
          <p:cNvGraphicFramePr/>
          <p:nvPr/>
        </p:nvGraphicFramePr>
        <p:xfrm>
          <a:off x="720000" y="1008000"/>
          <a:ext cx="10080000" cy="468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3"/>
          <p:cNvSpPr/>
          <p:nvPr/>
        </p:nvSpPr>
        <p:spPr>
          <a:xfrm>
            <a:off x="2700000" y="5904000"/>
            <a:ext cx="6840000" cy="0"/>
          </a:xfrm>
          <a:prstGeom prst="rect">
            <a:avLst/>
          </a:prstGeom>
          <a:noFill/>
          <a:ln/>
        </p:spPr>
        <p:txBody>
          <a:bodyPr wrap="square" rtlCol="0" anchor="ctr"/>
          <a:lstStyle/>
          <a:p>
            <a:pPr marL="0" indent="0" algn="ctr">
              <a:buNone/>
            </a:pPr>
            <a:r>
              <a:rPr lang="en-US" sz="1600" dirty="0">
                <a:solidFill>
                  <a:srgbClr val="2300F1"/>
                </a:solidFill>
                <a:latin typeface="Century Gothic" pitchFamily="34" charset="0"/>
                <a:ea typeface="Century Gothic" pitchFamily="34" charset="-122"/>
                <a:cs typeface="Century Gothic" pitchFamily="34" charset="-120"/>
              </a:rPr>
              <a:t>Overall organisation average: 73%</a:t>
            </a:r>
            <a:endParaRPr lang="en-US" sz="1600" dirty="0"/>
          </a:p>
        </p:txBody>
      </p:sp>
      <p:sp>
        <p:nvSpPr>
          <p:cNvPr id="8" name="Text 4"/>
          <p:cNvSpPr/>
          <p:nvPr/>
        </p:nvSpPr>
        <p:spPr>
          <a:xfrm>
            <a:off x="759600" y="6048000"/>
            <a:ext cx="8280000" cy="432000"/>
          </a:xfrm>
          <a:prstGeom prst="rect">
            <a:avLst/>
          </a:prstGeom>
          <a:noFill/>
          <a:ln/>
        </p:spPr>
        <p:txBody>
          <a:bodyPr wrap="square" rtlCol="0" anchor="ctr"/>
          <a:lstStyle/>
          <a:p>
            <a:pPr marL="0" indent="0">
              <a:buNone/>
            </a:pPr>
            <a:r>
              <a:rPr lang="en-US" sz="1100" dirty="0">
                <a:solidFill>
                  <a:srgbClr val="4A4A4A"/>
                </a:solidFill>
                <a:latin typeface="Century Gothic" pitchFamily="34" charset="0"/>
                <a:ea typeface="Century Gothic" pitchFamily="34" charset="-122"/>
                <a:cs typeface="Century Gothic" pitchFamily="34" charset="-120"/>
              </a:rPr>
              <a:t>*Number in brackets is the number of respondents in each demographic category</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Average Question Score by Category</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Emergency Preparedness</a:t>
            </a:r>
            <a:endParaRPr lang="en-US" sz="1600" dirty="0"/>
          </a:p>
        </p:txBody>
      </p:sp>
      <p:sp>
        <p:nvSpPr>
          <p:cNvPr id="4"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5" name="Text 3"/>
          <p:cNvSpPr/>
          <p:nvPr/>
        </p:nvSpPr>
        <p:spPr>
          <a:xfrm>
            <a:off x="360000" y="1296000"/>
            <a:ext cx="6120000" cy="731520"/>
          </a:xfrm>
          <a:prstGeom prst="rect">
            <a:avLst/>
          </a:prstGeom>
          <a:noFill/>
          <a:ln/>
        </p:spPr>
        <p:txBody>
          <a:bodyPr wrap="square" rtlCol="0" anchor="ctr"/>
          <a:lstStyle/>
          <a:p>
            <a:pPr marL="0" indent="0" algn="r">
              <a:buNone/>
            </a:pPr>
            <a:r>
              <a:rPr lang="en-US" sz="1100" dirty="0">
                <a:solidFill>
                  <a:srgbClr val="000000"/>
                </a:solidFill>
                <a:latin typeface="Century Gothic" pitchFamily="34" charset="0"/>
                <a:ea typeface="Century Gothic" pitchFamily="34" charset="-122"/>
                <a:cs typeface="Century Gothic" pitchFamily="34" charset="-120"/>
              </a:rPr>
              <a:t>Being prepared for an emergency event is important to me</a:t>
            </a:r>
            <a:endParaRPr lang="en-US" sz="1100" dirty="0"/>
          </a:p>
        </p:txBody>
      </p:sp>
      <p:graphicFrame>
        <p:nvGraphicFramePr>
          <p:cNvPr id="6" name="Chart 0"/>
          <p:cNvGraphicFramePr/>
          <p:nvPr/>
        </p:nvGraphicFramePr>
        <p:xfrm>
          <a:off x="6336000" y="1181700"/>
          <a:ext cx="4500000" cy="972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4"/>
          <p:cNvSpPr/>
          <p:nvPr/>
        </p:nvSpPr>
        <p:spPr>
          <a:xfrm>
            <a:off x="360000" y="1753200"/>
            <a:ext cx="6120000" cy="731520"/>
          </a:xfrm>
          <a:prstGeom prst="rect">
            <a:avLst/>
          </a:prstGeom>
          <a:noFill/>
          <a:ln/>
        </p:spPr>
        <p:txBody>
          <a:bodyPr wrap="square" rtlCol="0" anchor="ctr"/>
          <a:lstStyle/>
          <a:p>
            <a:pPr marL="0" indent="0" algn="r">
              <a:buNone/>
            </a:pPr>
            <a:r>
              <a:rPr lang="en-US" sz="1100" dirty="0">
                <a:solidFill>
                  <a:srgbClr val="000000"/>
                </a:solidFill>
                <a:latin typeface="Century Gothic" pitchFamily="34" charset="0"/>
                <a:ea typeface="Century Gothic" pitchFamily="34" charset="-122"/>
                <a:cs typeface="Century Gothic" pitchFamily="34" charset="-120"/>
              </a:rPr>
              <a:t>I feel I am prepared for an emergency event</a:t>
            </a:r>
            <a:endParaRPr lang="en-US" sz="1100" dirty="0"/>
          </a:p>
        </p:txBody>
      </p:sp>
      <p:graphicFrame>
        <p:nvGraphicFramePr>
          <p:cNvPr id="8" name="Chart 1"/>
          <p:cNvGraphicFramePr/>
          <p:nvPr/>
        </p:nvGraphicFramePr>
        <p:xfrm>
          <a:off x="6336000" y="1638900"/>
          <a:ext cx="4500000" cy="972000"/>
        </p:xfrm>
        <a:graphic>
          <a:graphicData uri="http://schemas.openxmlformats.org/drawingml/2006/chart">
            <c:chart xmlns:c="http://schemas.openxmlformats.org/drawingml/2006/chart" xmlns:r="http://schemas.openxmlformats.org/officeDocument/2006/relationships" r:id="rId4"/>
          </a:graphicData>
        </a:graphic>
      </p:graphicFrame>
      <p:sp>
        <p:nvSpPr>
          <p:cNvPr id="9" name="Shape 5"/>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10" name="Image 0" descr="images/askyourteam-logo.jpg"/>
          <p:cNvPicPr>
            <a:picLocks noChangeAspect="1"/>
          </p:cNvPicPr>
          <p:nvPr/>
        </p:nvPicPr>
        <p:blipFill>
          <a:blip r:embed="rId5"/>
          <a:stretch>
            <a:fillRect/>
          </a:stretch>
        </p:blipFill>
        <p:spPr>
          <a:xfrm>
            <a:off x="11318400" y="6076800"/>
            <a:ext cx="507600" cy="507600"/>
          </a:xfrm>
          <a:prstGeom prst="rect">
            <a:avLst/>
          </a:prstGeom>
        </p:spPr>
      </p:pic>
      <p:sp>
        <p:nvSpPr>
          <p:cNvPr id="11" name="Text 6"/>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is a Strongly Agree – Strongly Disagree Likert scale question type. See ‘Understanding your results’ slide for more information on how these scores are calculated.</a:t>
            </a:r>
            <a:endParaRPr 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Average Question Score by Category</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Hazard Awareness</a:t>
            </a:r>
            <a:endParaRPr lang="en-US" sz="1600" dirty="0"/>
          </a:p>
        </p:txBody>
      </p:sp>
      <p:sp>
        <p:nvSpPr>
          <p:cNvPr id="4"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5" name="Text 3"/>
          <p:cNvSpPr/>
          <p:nvPr/>
        </p:nvSpPr>
        <p:spPr>
          <a:xfrm>
            <a:off x="360000" y="1296000"/>
            <a:ext cx="6120000" cy="731520"/>
          </a:xfrm>
          <a:prstGeom prst="rect">
            <a:avLst/>
          </a:prstGeom>
          <a:noFill/>
          <a:ln/>
        </p:spPr>
        <p:txBody>
          <a:bodyPr wrap="square" rtlCol="0" anchor="ctr"/>
          <a:lstStyle/>
          <a:p>
            <a:pPr marL="0" indent="0" algn="r">
              <a:buNone/>
            </a:pPr>
            <a:r>
              <a:rPr lang="en-US" sz="1100" dirty="0">
                <a:solidFill>
                  <a:srgbClr val="000000"/>
                </a:solidFill>
                <a:latin typeface="Century Gothic" pitchFamily="34" charset="0"/>
                <a:ea typeface="Century Gothic" pitchFamily="34" charset="-122"/>
                <a:cs typeface="Century Gothic" pitchFamily="34" charset="-120"/>
              </a:rPr>
              <a:t>I have a good understanding of the types of hazards around me and the chances of them occurring</a:t>
            </a:r>
            <a:endParaRPr lang="en-US" sz="1100" dirty="0"/>
          </a:p>
        </p:txBody>
      </p:sp>
      <p:graphicFrame>
        <p:nvGraphicFramePr>
          <p:cNvPr id="6" name="Chart 0"/>
          <p:cNvGraphicFramePr/>
          <p:nvPr/>
        </p:nvGraphicFramePr>
        <p:xfrm>
          <a:off x="6336000" y="1181700"/>
          <a:ext cx="4500000" cy="972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4"/>
          <p:cNvSpPr/>
          <p:nvPr/>
        </p:nvSpPr>
        <p:spPr>
          <a:xfrm>
            <a:off x="360000" y="1753200"/>
            <a:ext cx="6120000" cy="731520"/>
          </a:xfrm>
          <a:prstGeom prst="rect">
            <a:avLst/>
          </a:prstGeom>
          <a:noFill/>
          <a:ln/>
        </p:spPr>
        <p:txBody>
          <a:bodyPr wrap="square" rtlCol="0" anchor="ctr"/>
          <a:lstStyle/>
          <a:p>
            <a:pPr marL="0" indent="0" algn="r">
              <a:buNone/>
            </a:pPr>
            <a:r>
              <a:rPr lang="en-US" sz="1100" dirty="0">
                <a:solidFill>
                  <a:srgbClr val="000000"/>
                </a:solidFill>
                <a:latin typeface="Century Gothic" pitchFamily="34" charset="0"/>
                <a:ea typeface="Century Gothic" pitchFamily="34" charset="-122"/>
                <a:cs typeface="Century Gothic" pitchFamily="34" charset="-120"/>
              </a:rPr>
              <a:t>I know where to find information about the hazards that could affect me and my family</a:t>
            </a:r>
            <a:endParaRPr lang="en-US" sz="1100" dirty="0"/>
          </a:p>
        </p:txBody>
      </p:sp>
      <p:graphicFrame>
        <p:nvGraphicFramePr>
          <p:cNvPr id="8" name="Chart 1"/>
          <p:cNvGraphicFramePr/>
          <p:nvPr/>
        </p:nvGraphicFramePr>
        <p:xfrm>
          <a:off x="6336000" y="1638900"/>
          <a:ext cx="4500000" cy="972000"/>
        </p:xfrm>
        <a:graphic>
          <a:graphicData uri="http://schemas.openxmlformats.org/drawingml/2006/chart">
            <c:chart xmlns:c="http://schemas.openxmlformats.org/drawingml/2006/chart" xmlns:r="http://schemas.openxmlformats.org/officeDocument/2006/relationships" r:id="rId4"/>
          </a:graphicData>
        </a:graphic>
      </p:graphicFrame>
      <p:sp>
        <p:nvSpPr>
          <p:cNvPr id="9" name="Shape 5"/>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10" name="Image 0" descr="images/askyourteam-logo.jpg"/>
          <p:cNvPicPr>
            <a:picLocks noChangeAspect="1"/>
          </p:cNvPicPr>
          <p:nvPr/>
        </p:nvPicPr>
        <p:blipFill>
          <a:blip r:embed="rId5"/>
          <a:stretch>
            <a:fillRect/>
          </a:stretch>
        </p:blipFill>
        <p:spPr>
          <a:xfrm>
            <a:off x="11318400" y="6076800"/>
            <a:ext cx="507600" cy="507600"/>
          </a:xfrm>
          <a:prstGeom prst="rect">
            <a:avLst/>
          </a:prstGeom>
        </p:spPr>
      </p:pic>
      <p:sp>
        <p:nvSpPr>
          <p:cNvPr id="11" name="Text 6"/>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is a Strongly Agree – Strongly Disagree Likert scale question type. See ‘Understanding your results’ slide for more information on how these scores are calculated.</a:t>
            </a:r>
            <a:endParaRPr 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Yes-No Questions</a:t>
            </a:r>
            <a:endParaRPr lang="en-US" sz="2800" dirty="0"/>
          </a:p>
        </p:txBody>
      </p:sp>
      <p:sp>
        <p:nvSpPr>
          <p:cNvPr id="3" name="Shape 1"/>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4" name="Image 0" descr="images/askyourteam-logo.jpg"/>
          <p:cNvPicPr>
            <a:picLocks noChangeAspect="1"/>
          </p:cNvPicPr>
          <p:nvPr/>
        </p:nvPicPr>
        <p:blipFill>
          <a:blip r:embed="rId3"/>
          <a:stretch>
            <a:fillRect/>
          </a:stretch>
        </p:blipFill>
        <p:spPr>
          <a:xfrm>
            <a:off x="11318400" y="6076800"/>
            <a:ext cx="507600" cy="507600"/>
          </a:xfrm>
          <a:prstGeom prst="rect">
            <a:avLst/>
          </a:prstGeom>
        </p:spPr>
      </p:pic>
      <p:sp>
        <p:nvSpPr>
          <p:cNvPr id="5"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6" name="Text 3"/>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is a Yes – No question type. The scores are calculated by dividing the count of ‘Yes’ or ‘No’ answers by the total count of responses, then converting to a %</a:t>
            </a:r>
            <a:endParaRPr lang="en-US" sz="1000" dirty="0"/>
          </a:p>
        </p:txBody>
      </p:sp>
      <p:graphicFrame>
        <p:nvGraphicFramePr>
          <p:cNvPr id="7" name="Chart 0"/>
          <p:cNvGraphicFramePr/>
          <p:nvPr/>
        </p:nvGraphicFramePr>
        <p:xfrm>
          <a:off x="720000" y="1170000"/>
          <a:ext cx="10080000" cy="4464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10">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And what is the reason your household is not well prepared to look after itself without assistance?</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1 choice.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11">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How many days is your household prepared to look after itself without assistance during an emergency event?</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1 choice.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12">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How often do you review your emergency supplies?</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1 choice.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13">
    <p:spTree>
      <p:nvGrpSpPr>
        <p:cNvPr id="1" name=""/>
        <p:cNvGrpSpPr/>
        <p:nvPr/>
      </p:nvGrpSpPr>
      <p:grpSpPr>
        <a:xfrm>
          <a:off x="0" y="0"/>
          <a:ext cx="0" cy="0"/>
          <a:chOff x="0" y="0"/>
          <a:chExt cx="0" cy="0"/>
        </a:xfrm>
      </p:grpSpPr>
      <p:sp>
        <p:nvSpPr>
          <p:cNvPr id="2" name="Text 0"/>
          <p:cNvSpPr/>
          <p:nvPr/>
        </p:nvSpPr>
        <p:spPr>
          <a:xfrm>
            <a:off x="835200" y="432000"/>
            <a:ext cx="10080000" cy="579600"/>
          </a:xfrm>
          <a:prstGeom prst="rect">
            <a:avLst/>
          </a:prstGeom>
          <a:noFill/>
          <a:ln/>
        </p:spPr>
        <p:txBody>
          <a:bodyPr wrap="square" rtlCol="0" anchor="t"/>
          <a:lstStyle/>
          <a:p>
            <a:pPr marL="0" indent="0">
              <a:buNone/>
            </a:pPr>
            <a:r>
              <a:rPr lang="en-US" sz="2800" dirty="0">
                <a:solidFill>
                  <a:srgbClr val="2300F1"/>
                </a:solidFill>
                <a:latin typeface="Century Gothic" pitchFamily="34" charset="0"/>
                <a:ea typeface="Century Gothic" pitchFamily="34" charset="-122"/>
                <a:cs typeface="Century Gothic" pitchFamily="34" charset="-120"/>
              </a:rPr>
              <a:t>Multi-choice Question</a:t>
            </a:r>
            <a:endParaRPr lang="en-US" sz="2800" dirty="0"/>
          </a:p>
        </p:txBody>
      </p:sp>
      <p:sp>
        <p:nvSpPr>
          <p:cNvPr id="3" name="Text 1"/>
          <p:cNvSpPr/>
          <p:nvPr/>
        </p:nvSpPr>
        <p:spPr>
          <a:xfrm>
            <a:off x="835200" y="936000"/>
            <a:ext cx="10440000" cy="504000"/>
          </a:xfrm>
          <a:prstGeom prst="rect">
            <a:avLst/>
          </a:prstGeom>
          <a:noFill/>
          <a:ln/>
        </p:spPr>
        <p:txBody>
          <a:bodyPr wrap="square" rtlCol="0" anchor="ctr"/>
          <a:lstStyle/>
          <a:p>
            <a:pPr marL="0" indent="0">
              <a:buNone/>
            </a:pPr>
            <a:r>
              <a:rPr lang="en-US" sz="1600" dirty="0">
                <a:solidFill>
                  <a:srgbClr val="2300F1"/>
                </a:solidFill>
                <a:latin typeface="Century Gothic" pitchFamily="34" charset="0"/>
                <a:ea typeface="Century Gothic" pitchFamily="34" charset="-122"/>
                <a:cs typeface="Century Gothic" pitchFamily="34" charset="-120"/>
              </a:rPr>
              <a:t>If there was a major emergency, such as a flood or earthquake, how would you expect to receive emergency information?</a:t>
            </a:r>
            <a:endParaRPr lang="en-US" sz="1600" dirty="0"/>
          </a:p>
        </p:txBody>
      </p:sp>
      <p:graphicFrame>
        <p:nvGraphicFramePr>
          <p:cNvPr id="4" name="Chart 0"/>
          <p:cNvGraphicFramePr/>
          <p:nvPr/>
        </p:nvGraphicFramePr>
        <p:xfrm>
          <a:off x="914400" y="1440000"/>
          <a:ext cx="1008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hape 2"/>
          <p:cNvSpPr/>
          <p:nvPr/>
        </p:nvSpPr>
        <p:spPr>
          <a:xfrm>
            <a:off x="828000" y="6397200"/>
            <a:ext cx="10407600" cy="0"/>
          </a:xfrm>
          <a:prstGeom prst="line">
            <a:avLst/>
          </a:prstGeom>
          <a:noFill/>
          <a:ln w="12700">
            <a:solidFill>
              <a:srgbClr val="2300F1"/>
            </a:solidFill>
            <a:prstDash val="solid"/>
          </a:ln>
        </p:spPr>
        <p:txBody>
          <a:bodyPr/>
          <a:lstStyle/>
          <a:p>
            <a:endParaRPr lang="en-NZ"/>
          </a:p>
        </p:txBody>
      </p:sp>
      <p:pic>
        <p:nvPicPr>
          <p:cNvPr id="6" name="Image 0" descr="images/askyourteam-logo.jpg"/>
          <p:cNvPicPr>
            <a:picLocks noChangeAspect="1"/>
          </p:cNvPicPr>
          <p:nvPr/>
        </p:nvPicPr>
        <p:blipFill>
          <a:blip r:embed="rId4"/>
          <a:stretch>
            <a:fillRect/>
          </a:stretch>
        </p:blipFill>
        <p:spPr>
          <a:xfrm>
            <a:off x="11318400" y="6076800"/>
            <a:ext cx="507600" cy="507600"/>
          </a:xfrm>
          <a:prstGeom prst="rect">
            <a:avLst/>
          </a:prstGeom>
        </p:spPr>
      </p:pic>
      <p:sp>
        <p:nvSpPr>
          <p:cNvPr id="7" name="Text 2"/>
          <p:cNvSpPr/>
          <p:nvPr/>
        </p:nvSpPr>
        <p:spPr>
          <a:xfrm>
            <a:off x="4392000" y="6444000"/>
            <a:ext cx="6840000" cy="0"/>
          </a:xfrm>
          <a:prstGeom prst="rect">
            <a:avLst/>
          </a:prstGeom>
          <a:noFill/>
          <a:ln/>
        </p:spPr>
        <p:txBody>
          <a:bodyPr wrap="square" rtlCol="0" anchor="t"/>
          <a:lstStyle/>
          <a:p>
            <a:pPr marL="0" indent="0" algn="r">
              <a:buNone/>
            </a:pPr>
            <a:r>
              <a:rPr lang="en-US" sz="1000" dirty="0">
                <a:solidFill>
                  <a:srgbClr val="4A4A4A"/>
                </a:solidFill>
                <a:latin typeface="Century Gothic" pitchFamily="34" charset="0"/>
                <a:ea typeface="Century Gothic" pitchFamily="34" charset="-122"/>
                <a:cs typeface="Century Gothic" pitchFamily="34" charset="-120"/>
              </a:rPr>
              <a:t>Emergency Management Otago - Community Resilience Survey</a:t>
            </a:r>
            <a:endParaRPr lang="en-US" sz="1000" dirty="0"/>
          </a:p>
        </p:txBody>
      </p:sp>
      <p:sp>
        <p:nvSpPr>
          <p:cNvPr id="8" name="Text 4"/>
          <p:cNvSpPr/>
          <p:nvPr/>
        </p:nvSpPr>
        <p:spPr>
          <a:xfrm>
            <a:off x="756000" y="6048000"/>
            <a:ext cx="10476000" cy="360000"/>
          </a:xfrm>
          <a:prstGeom prst="rect">
            <a:avLst/>
          </a:prstGeom>
          <a:noFill/>
          <a:ln/>
        </p:spPr>
        <p:txBody>
          <a:bodyPr wrap="square" rtlCol="0" anchor="b"/>
          <a:lstStyle/>
          <a:p>
            <a:pPr marL="0" indent="0">
              <a:buNone/>
            </a:pPr>
            <a:r>
              <a:rPr lang="en-US" sz="1000" dirty="0">
                <a:solidFill>
                  <a:srgbClr val="4A4A4A"/>
                </a:solidFill>
                <a:latin typeface="Century Gothic" pitchFamily="34" charset="0"/>
                <a:ea typeface="Century Gothic" pitchFamily="34" charset="-122"/>
                <a:cs typeface="Century Gothic" pitchFamily="34" charset="-120"/>
              </a:rPr>
              <a:t>This question allowed up to 12 choices. It is calculated by dividing the count of responses for an option by the total number of people that completed the question, then converting to a %. Note for single answer question the total may not equal 100% due to rounding to the nearest whole number. For multi-answer questions, the total percentage will be higher than 100%</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0B38A73C0BC44991DAFA190940033E" ma:contentTypeVersion="18" ma:contentTypeDescription="Create a new document." ma:contentTypeScope="" ma:versionID="3820586abc0a53e12ae2be4979330fb8">
  <xsd:schema xmlns:xsd="http://www.w3.org/2001/XMLSchema" xmlns:xs="http://www.w3.org/2001/XMLSchema" xmlns:p="http://schemas.microsoft.com/office/2006/metadata/properties" xmlns:ns2="7438ae2a-b485-4f6c-8550-70f098c11f60" xmlns:ns3="908aeb24-db58-4a83-a23b-9d0386301020" targetNamespace="http://schemas.microsoft.com/office/2006/metadata/properties" ma:root="true" ma:fieldsID="f0965ee7c9532376b31e770548e7b190" ns2:_="" ns3:_="">
    <xsd:import namespace="7438ae2a-b485-4f6c-8550-70f098c11f60"/>
    <xsd:import namespace="908aeb24-db58-4a83-a23b-9d03863010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38ae2a-b485-4f6c-8550-70f098c11f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9d3b162-abdb-4c3e-8ef9-d453d16e3c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08aeb24-db58-4a83-a23b-9d038630102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e3ea590-2249-44f5-bc7f-dfcbb86dddb0}" ma:internalName="TaxCatchAll" ma:showField="CatchAllData" ma:web="908aeb24-db58-4a83-a23b-9d03863010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1322D1-D142-48C4-82BE-DF1DF9A9D2FD}">
  <ds:schemaRefs>
    <ds:schemaRef ds:uri="http://schemas.microsoft.com/sharepoint/v3/contenttype/forms"/>
  </ds:schemaRefs>
</ds:datastoreItem>
</file>

<file path=customXml/itemProps2.xml><?xml version="1.0" encoding="utf-8"?>
<ds:datastoreItem xmlns:ds="http://schemas.openxmlformats.org/officeDocument/2006/customXml" ds:itemID="{4FE07CED-BE1A-43B8-94B8-089DEE41C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38ae2a-b485-4f6c-8550-70f098c11f60"/>
    <ds:schemaRef ds:uri="908aeb24-db58-4a83-a23b-9d03863010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TotalTime>
  <Words>2049</Words>
  <Application>Microsoft Office PowerPoint</Application>
  <PresentationFormat>Widescreen</PresentationFormat>
  <Paragraphs>139</Paragraphs>
  <Slides>28</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Erica Andrews</cp:lastModifiedBy>
  <cp:revision>3</cp:revision>
  <dcterms:created xsi:type="dcterms:W3CDTF">2024-05-09T01:37:47Z</dcterms:created>
  <dcterms:modified xsi:type="dcterms:W3CDTF">2024-08-21T01:56:15Z</dcterms:modified>
</cp:coreProperties>
</file>